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ppt" ContentType="application/vnd.ms-powerpoi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401" r:id="rId2"/>
    <p:sldId id="432" r:id="rId3"/>
    <p:sldId id="484" r:id="rId4"/>
    <p:sldId id="261" r:id="rId5"/>
    <p:sldId id="400" r:id="rId6"/>
    <p:sldId id="260" r:id="rId7"/>
    <p:sldId id="485" r:id="rId8"/>
    <p:sldId id="264" r:id="rId9"/>
    <p:sldId id="433" r:id="rId10"/>
    <p:sldId id="486" r:id="rId11"/>
    <p:sldId id="267" r:id="rId12"/>
    <p:sldId id="273" r:id="rId13"/>
    <p:sldId id="274" r:id="rId14"/>
    <p:sldId id="458" r:id="rId15"/>
    <p:sldId id="437" r:id="rId16"/>
    <p:sldId id="487" r:id="rId17"/>
    <p:sldId id="488" r:id="rId18"/>
    <p:sldId id="489" r:id="rId19"/>
    <p:sldId id="490" r:id="rId20"/>
    <p:sldId id="491" r:id="rId21"/>
    <p:sldId id="492" r:id="rId22"/>
    <p:sldId id="493" r:id="rId23"/>
    <p:sldId id="494" r:id="rId24"/>
    <p:sldId id="495" r:id="rId25"/>
    <p:sldId id="496" r:id="rId26"/>
    <p:sldId id="396" r:id="rId27"/>
    <p:sldId id="282" r:id="rId28"/>
    <p:sldId id="497" r:id="rId29"/>
    <p:sldId id="409" r:id="rId30"/>
    <p:sldId id="498" r:id="rId31"/>
    <p:sldId id="499" r:id="rId32"/>
    <p:sldId id="500" r:id="rId33"/>
    <p:sldId id="288" r:id="rId34"/>
    <p:sldId id="289" r:id="rId35"/>
    <p:sldId id="414" r:id="rId36"/>
    <p:sldId id="444" r:id="rId37"/>
    <p:sldId id="512" r:id="rId38"/>
    <p:sldId id="513" r:id="rId39"/>
    <p:sldId id="464" r:id="rId40"/>
    <p:sldId id="515" r:id="rId41"/>
    <p:sldId id="518" r:id="rId42"/>
    <p:sldId id="519" r:id="rId43"/>
    <p:sldId id="514" r:id="rId44"/>
    <p:sldId id="473" r:id="rId45"/>
    <p:sldId id="466" r:id="rId46"/>
    <p:sldId id="467" r:id="rId47"/>
    <p:sldId id="520" r:id="rId48"/>
    <p:sldId id="469" r:id="rId49"/>
    <p:sldId id="472" r:id="rId50"/>
    <p:sldId id="471" r:id="rId51"/>
    <p:sldId id="521" r:id="rId52"/>
    <p:sldId id="422" r:id="rId53"/>
    <p:sldId id="501" r:id="rId54"/>
    <p:sldId id="474" r:id="rId55"/>
    <p:sldId id="502" r:id="rId56"/>
    <p:sldId id="522" r:id="rId57"/>
    <p:sldId id="503" r:id="rId58"/>
    <p:sldId id="504" r:id="rId59"/>
    <p:sldId id="429" r:id="rId60"/>
    <p:sldId id="505" r:id="rId61"/>
    <p:sldId id="509" r:id="rId62"/>
    <p:sldId id="506" r:id="rId63"/>
    <p:sldId id="507" r:id="rId64"/>
    <p:sldId id="508" r:id="rId65"/>
    <p:sldId id="510" r:id="rId66"/>
    <p:sldId id="430" r:id="rId67"/>
    <p:sldId id="448" r:id="rId68"/>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6600"/>
    <a:srgbClr val="00A8A4"/>
    <a:srgbClr val="E7FFFF"/>
    <a:srgbClr val="FFFFA7"/>
    <a:srgbClr val="FF0000"/>
    <a:srgbClr val="006699"/>
    <a:srgbClr val="FF0066"/>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84379" autoAdjust="0"/>
  </p:normalViewPr>
  <p:slideViewPr>
    <p:cSldViewPr>
      <p:cViewPr>
        <p:scale>
          <a:sx n="86" d="100"/>
          <a:sy n="86" d="100"/>
        </p:scale>
        <p:origin x="-4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1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zh-CN"/>
          </a:p>
        </p:txBody>
      </p:sp>
      <p:sp>
        <p:nvSpPr>
          <p:cNvPr id="143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zh-CN"/>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43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43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zh-CN"/>
          </a:p>
        </p:txBody>
      </p:sp>
      <p:sp>
        <p:nvSpPr>
          <p:cNvPr id="143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D55215B-24CA-4815-B6FA-32263B0A20BE}" type="slidenum">
              <a:rPr lang="en-US" altLang="zh-CN"/>
              <a:pPr/>
              <a:t>‹#›</a:t>
            </a:fld>
            <a:endParaRPr lang="en-US" altLang="zh-CN"/>
          </a:p>
        </p:txBody>
      </p:sp>
    </p:spTree>
    <p:extLst>
      <p:ext uri="{BB962C8B-B14F-4D97-AF65-F5344CB8AC3E}">
        <p14:creationId xmlns:p14="http://schemas.microsoft.com/office/powerpoint/2010/main" val="368856942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宋体" pitchFamily="2" charset="-122"/>
        <a:cs typeface="+mn-cs"/>
      </a:defRPr>
    </a:lvl1pPr>
    <a:lvl2pPr marL="457200" algn="l" rtl="0" fontAlgn="base">
      <a:spcBef>
        <a:spcPct val="30000"/>
      </a:spcBef>
      <a:spcAft>
        <a:spcPct val="0"/>
      </a:spcAft>
      <a:defRPr sz="1200" kern="1200">
        <a:solidFill>
          <a:schemeClr val="tx1"/>
        </a:solidFill>
        <a:latin typeface="Arial" charset="0"/>
        <a:ea typeface="宋体" pitchFamily="2" charset="-122"/>
        <a:cs typeface="+mn-cs"/>
      </a:defRPr>
    </a:lvl2pPr>
    <a:lvl3pPr marL="914400" algn="l" rtl="0" fontAlgn="base">
      <a:spcBef>
        <a:spcPct val="30000"/>
      </a:spcBef>
      <a:spcAft>
        <a:spcPct val="0"/>
      </a:spcAft>
      <a:defRPr sz="1200" kern="1200">
        <a:solidFill>
          <a:schemeClr val="tx1"/>
        </a:solidFill>
        <a:latin typeface="Arial" charset="0"/>
        <a:ea typeface="宋体" pitchFamily="2" charset="-122"/>
        <a:cs typeface="+mn-cs"/>
      </a:defRPr>
    </a:lvl3pPr>
    <a:lvl4pPr marL="1371600" algn="l" rtl="0" fontAlgn="base">
      <a:spcBef>
        <a:spcPct val="30000"/>
      </a:spcBef>
      <a:spcAft>
        <a:spcPct val="0"/>
      </a:spcAft>
      <a:defRPr sz="1200" kern="1200">
        <a:solidFill>
          <a:schemeClr val="tx1"/>
        </a:solidFill>
        <a:latin typeface="Arial" charset="0"/>
        <a:ea typeface="宋体" pitchFamily="2" charset="-122"/>
        <a:cs typeface="+mn-cs"/>
      </a:defRPr>
    </a:lvl4pPr>
    <a:lvl5pPr marL="1828800" algn="l" rtl="0" fontAlgn="base">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indent="0"/>
            <a:endParaRPr lang="zh-CN" altLang="en-US" dirty="0"/>
          </a:p>
        </p:txBody>
      </p:sp>
      <p:sp>
        <p:nvSpPr>
          <p:cNvPr id="4" name="灯片编号占位符 3"/>
          <p:cNvSpPr>
            <a:spLocks noGrp="1"/>
          </p:cNvSpPr>
          <p:nvPr>
            <p:ph type="sldNum" sz="quarter" idx="10"/>
          </p:nvPr>
        </p:nvSpPr>
        <p:spPr/>
        <p:txBody>
          <a:bodyPr/>
          <a:lstStyle/>
          <a:p>
            <a:fld id="{7D55215B-24CA-4815-B6FA-32263B0A20BE}" type="slidenum">
              <a:rPr lang="en-US" altLang="zh-CN" smtClean="0"/>
              <a:pPr/>
              <a:t>2</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CB9000-6478-4714-812F-08816C43EE32}" type="slidenum">
              <a:rPr lang="en-US" altLang="zh-CN"/>
              <a:pPr/>
              <a:t>13</a:t>
            </a:fld>
            <a:endParaRPr lang="en-US" altLang="zh-CN"/>
          </a:p>
        </p:txBody>
      </p:sp>
      <p:sp>
        <p:nvSpPr>
          <p:cNvPr id="23554" name="Rectangle 2"/>
          <p:cNvSpPr>
            <a:spLocks noGrp="1" noRot="1" noChangeAspect="1" noChangeArrowheads="1" noTextEdit="1"/>
          </p:cNvSpPr>
          <p:nvPr>
            <p:ph type="sldImg"/>
          </p:nvPr>
        </p:nvSpPr>
        <p:spPr>
          <a:xfrm>
            <a:off x="1292225" y="796925"/>
            <a:ext cx="4273550" cy="3205163"/>
          </a:xfrm>
          <a:ln/>
        </p:spPr>
      </p:sp>
      <p:sp>
        <p:nvSpPr>
          <p:cNvPr id="23555" name="Rectangle 3"/>
          <p:cNvSpPr>
            <a:spLocks noGrp="1" noChangeArrowheads="1"/>
          </p:cNvSpPr>
          <p:nvPr>
            <p:ph type="body" idx="1"/>
          </p:nvPr>
        </p:nvSpPr>
        <p:spPr/>
        <p:txBody>
          <a:bodyPr/>
          <a:lstStyle/>
          <a:p>
            <a:endParaRPr lang="zh-CN" altLang="zh-C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dirty="0" smtClean="0"/>
              <a:t>Symptoms</a:t>
            </a:r>
            <a:r>
              <a:rPr lang="en-US" altLang="zh-CN" baseline="0" dirty="0" smtClean="0"/>
              <a:t> of MS are extremely varied and depend on the location and severity of lesions within the CNS.</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7D55215B-24CA-4815-B6FA-32263B0A20BE}" type="slidenum">
              <a:rPr lang="en-US" altLang="zh-CN" smtClean="0"/>
              <a:pPr/>
              <a:t>14</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E943D5-C87C-4BB5-A418-81A93C6CFD69}" type="slidenum">
              <a:rPr lang="en-US" altLang="zh-CN"/>
              <a:pPr/>
              <a:t>15</a:t>
            </a:fld>
            <a:endParaRPr lang="en-US" altLang="zh-CN"/>
          </a:p>
        </p:txBody>
      </p:sp>
      <p:sp>
        <p:nvSpPr>
          <p:cNvPr id="226306" name="Rectangle 2"/>
          <p:cNvSpPr>
            <a:spLocks noGrp="1" noRot="1" noChangeAspect="1" noChangeArrowheads="1" noTextEdit="1"/>
          </p:cNvSpPr>
          <p:nvPr>
            <p:ph type="sldImg"/>
          </p:nvPr>
        </p:nvSpPr>
        <p:spPr>
          <a:xfrm>
            <a:off x="1292225" y="796925"/>
            <a:ext cx="4273550" cy="3205163"/>
          </a:xfrm>
          <a:ln/>
        </p:spPr>
      </p:sp>
      <p:sp>
        <p:nvSpPr>
          <p:cNvPr id="226307" name="Rectangle 3"/>
          <p:cNvSpPr>
            <a:spLocks noGrp="1" noChangeArrowheads="1"/>
          </p:cNvSpPr>
          <p:nvPr>
            <p:ph type="body" idx="1"/>
          </p:nvPr>
        </p:nvSpPr>
        <p:spPr/>
        <p:txBody>
          <a:bodyPr/>
          <a:lstStyle/>
          <a:p>
            <a:pPr>
              <a:buFontTx/>
              <a:buChar char="•"/>
            </a:pPr>
            <a:r>
              <a:rPr kumimoji="1" lang="zh-CN" altLang="en-US" sz="1200" b="1" dirty="0" smtClean="0">
                <a:latin typeface="楷体_GB2312" pitchFamily="49" charset="-122"/>
                <a:ea typeface="楷体_GB2312" pitchFamily="49" charset="-122"/>
              </a:rPr>
              <a:t>空间和时间的多发性，即病变部位的多发和病程的缓解</a:t>
            </a:r>
            <a:r>
              <a:rPr kumimoji="1" lang="en-US" altLang="zh-CN" sz="1200" b="1" dirty="0" smtClean="0">
                <a:latin typeface="楷体_GB2312" pitchFamily="49" charset="-122"/>
                <a:ea typeface="楷体_GB2312" pitchFamily="49" charset="-122"/>
              </a:rPr>
              <a:t>-</a:t>
            </a:r>
            <a:r>
              <a:rPr kumimoji="1" lang="zh-CN" altLang="en-US" sz="1200" b="1" dirty="0" smtClean="0">
                <a:latin typeface="楷体_GB2312" pitchFamily="49" charset="-122"/>
                <a:ea typeface="楷体_GB2312" pitchFamily="49" charset="-122"/>
              </a:rPr>
              <a:t>复发。</a:t>
            </a:r>
          </a:p>
          <a:p>
            <a:pPr>
              <a:buFontTx/>
              <a:buChar char="•"/>
            </a:pPr>
            <a:r>
              <a:rPr kumimoji="1" lang="zh-CN" altLang="en-US" sz="1200" b="1" dirty="0" smtClean="0">
                <a:latin typeface="楷体_GB2312" pitchFamily="49" charset="-122"/>
                <a:ea typeface="楷体_GB2312" pitchFamily="49" charset="-122"/>
              </a:rPr>
              <a:t>复发次数可达数次或十数次，缓解期可长可短，每次复发通常遗留部分症状和体征，逐渐累积致病情加重。</a:t>
            </a:r>
          </a:p>
          <a:p>
            <a:pPr>
              <a:buFontTx/>
              <a:buChar char="•"/>
            </a:pPr>
            <a:r>
              <a:rPr kumimoji="1" lang="zh-CN" altLang="en-US" sz="1200" b="1" dirty="0" smtClean="0">
                <a:latin typeface="楷体_GB2312" pitchFamily="49" charset="-122"/>
                <a:ea typeface="楷体_GB2312" pitchFamily="49" charset="-122"/>
              </a:rPr>
              <a:t>少数病例呈单病灶和单相病程表现。</a:t>
            </a:r>
            <a:endParaRPr lang="zh-CN" altLang="en-US" b="1" dirty="0" smtClean="0">
              <a:latin typeface="楷体_GB2312" pitchFamily="49" charset="-122"/>
              <a:ea typeface="楷体_GB2312" pitchFamily="49" charset="-122"/>
            </a:endParaRPr>
          </a:p>
          <a:p>
            <a:endParaRPr lang="zh-CN" altLang="zh-C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D55215B-24CA-4815-B6FA-32263B0A20BE}" type="slidenum">
              <a:rPr lang="en-US" altLang="zh-CN" smtClean="0"/>
              <a:pPr/>
              <a:t>16</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D55215B-24CA-4815-B6FA-32263B0A20BE}" type="slidenum">
              <a:rPr lang="en-US" altLang="zh-CN" smtClean="0"/>
              <a:pPr/>
              <a:t>17</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D55215B-24CA-4815-B6FA-32263B0A20BE}" type="slidenum">
              <a:rPr lang="en-US" altLang="zh-CN" smtClean="0"/>
              <a:pPr/>
              <a:t>18</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D55215B-24CA-4815-B6FA-32263B0A20BE}" type="slidenum">
              <a:rPr lang="en-US" altLang="zh-CN" smtClean="0"/>
              <a:pPr/>
              <a:t>19</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buSzPct val="75000"/>
              <a:buFont typeface="Wingdings" pitchFamily="2" charset="2"/>
              <a:buNone/>
            </a:pPr>
            <a:endParaRPr kumimoji="1" lang="en-US" altLang="zh-CN" sz="1200" b="1" dirty="0" smtClean="0">
              <a:latin typeface="楷体_GB2312" pitchFamily="49" charset="-122"/>
              <a:ea typeface="楷体_GB2312" pitchFamily="49" charset="-122"/>
            </a:endParaRPr>
          </a:p>
        </p:txBody>
      </p:sp>
      <p:sp>
        <p:nvSpPr>
          <p:cNvPr id="4" name="灯片编号占位符 3"/>
          <p:cNvSpPr>
            <a:spLocks noGrp="1"/>
          </p:cNvSpPr>
          <p:nvPr>
            <p:ph type="sldNum" sz="quarter" idx="10"/>
          </p:nvPr>
        </p:nvSpPr>
        <p:spPr/>
        <p:txBody>
          <a:bodyPr/>
          <a:lstStyle/>
          <a:p>
            <a:fld id="{7D55215B-24CA-4815-B6FA-32263B0A20BE}" type="slidenum">
              <a:rPr lang="en-US" altLang="zh-CN" smtClean="0"/>
              <a:pPr/>
              <a:t>20</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buSzPct val="75000"/>
              <a:buFont typeface="Wingdings" pitchFamily="2" charset="2"/>
              <a:buNone/>
            </a:pPr>
            <a:endParaRPr kumimoji="1" lang="en-US" altLang="zh-CN" sz="1200" b="1" dirty="0" smtClean="0">
              <a:latin typeface="楷体_GB2312" pitchFamily="49" charset="-122"/>
              <a:ea typeface="楷体_GB2312" pitchFamily="49" charset="-122"/>
            </a:endParaRPr>
          </a:p>
        </p:txBody>
      </p:sp>
      <p:sp>
        <p:nvSpPr>
          <p:cNvPr id="4" name="灯片编号占位符 3"/>
          <p:cNvSpPr>
            <a:spLocks noGrp="1"/>
          </p:cNvSpPr>
          <p:nvPr>
            <p:ph type="sldNum" sz="quarter" idx="10"/>
          </p:nvPr>
        </p:nvSpPr>
        <p:spPr/>
        <p:txBody>
          <a:bodyPr/>
          <a:lstStyle/>
          <a:p>
            <a:fld id="{7D55215B-24CA-4815-B6FA-32263B0A20BE}" type="slidenum">
              <a:rPr lang="en-US" altLang="zh-CN" smtClean="0"/>
              <a:pPr/>
              <a:t>21</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buSzPct val="75000"/>
              <a:buFont typeface="Wingdings" pitchFamily="2" charset="2"/>
              <a:buNone/>
            </a:pPr>
            <a:endParaRPr kumimoji="1" lang="en-US" altLang="zh-CN" sz="1200" b="1" i="0" dirty="0" smtClean="0">
              <a:latin typeface="楷体_GB2312" pitchFamily="49" charset="-122"/>
              <a:ea typeface="楷体_GB2312" pitchFamily="49" charset="-122"/>
            </a:endParaRPr>
          </a:p>
        </p:txBody>
      </p:sp>
      <p:sp>
        <p:nvSpPr>
          <p:cNvPr id="4" name="灯片编号占位符 3"/>
          <p:cNvSpPr>
            <a:spLocks noGrp="1"/>
          </p:cNvSpPr>
          <p:nvPr>
            <p:ph type="sldNum" sz="quarter" idx="10"/>
          </p:nvPr>
        </p:nvSpPr>
        <p:spPr/>
        <p:txBody>
          <a:bodyPr/>
          <a:lstStyle/>
          <a:p>
            <a:fld id="{7D55215B-24CA-4815-B6FA-32263B0A20BE}" type="slidenum">
              <a:rPr lang="en-US" altLang="zh-CN" smtClean="0"/>
              <a:pPr/>
              <a:t>22</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indent="0">
              <a:spcBef>
                <a:spcPct val="0"/>
              </a:spcBef>
            </a:pPr>
            <a:r>
              <a:rPr kumimoji="1" lang="zh-CN" altLang="en-US" sz="1200" b="1" dirty="0" smtClean="0">
                <a:latin typeface="楷体_GB2312" pitchFamily="49" charset="-122"/>
                <a:ea typeface="楷体_GB2312" pitchFamily="49" charset="-122"/>
              </a:rPr>
              <a:t>脱髓鞘疾病的病理特点：</a:t>
            </a:r>
          </a:p>
          <a:p>
            <a:pPr marL="0" indent="0">
              <a:buFont typeface="Wingdings" pitchFamily="2" charset="2"/>
              <a:buChar char="Ø"/>
            </a:pPr>
            <a:r>
              <a:rPr kumimoji="1" lang="zh-CN" altLang="en-US" sz="1200" b="1" dirty="0" smtClean="0">
                <a:latin typeface="楷体_GB2312" pitchFamily="49" charset="-122"/>
                <a:ea typeface="楷体_GB2312" pitchFamily="49" charset="-122"/>
              </a:rPr>
              <a:t> 神经纤维髓鞘破坏</a:t>
            </a:r>
            <a:r>
              <a:rPr kumimoji="1" lang="en-US" altLang="zh-CN" sz="1200" b="1" dirty="0" smtClean="0">
                <a:latin typeface="楷体_GB2312" pitchFamily="49" charset="-122"/>
                <a:ea typeface="楷体_GB2312" pitchFamily="49" charset="-122"/>
              </a:rPr>
              <a:t>,</a:t>
            </a:r>
            <a:r>
              <a:rPr kumimoji="1" lang="zh-CN" altLang="en-US" sz="1200" b="1" dirty="0" smtClean="0">
                <a:latin typeface="楷体_GB2312" pitchFamily="49" charset="-122"/>
                <a:ea typeface="楷体_GB2312" pitchFamily="49" charset="-122"/>
              </a:rPr>
              <a:t>病灶呈多发性播散性</a:t>
            </a:r>
          </a:p>
          <a:p>
            <a:pPr marL="0" indent="0">
              <a:buFont typeface="Wingdings" pitchFamily="2" charset="2"/>
              <a:buChar char="Ø"/>
            </a:pPr>
            <a:r>
              <a:rPr kumimoji="1" lang="zh-CN" altLang="en-US" sz="1200" b="1" dirty="0" smtClean="0">
                <a:latin typeface="楷体_GB2312" pitchFamily="49" charset="-122"/>
                <a:ea typeface="楷体_GB2312" pitchFamily="49" charset="-122"/>
              </a:rPr>
              <a:t> 分布于</a:t>
            </a:r>
            <a:r>
              <a:rPr kumimoji="1" lang="en-US" altLang="zh-CN" sz="1200" b="1" dirty="0" smtClean="0">
                <a:latin typeface="楷体_GB2312" pitchFamily="49" charset="-122"/>
                <a:ea typeface="楷体_GB2312" pitchFamily="49" charset="-122"/>
              </a:rPr>
              <a:t>CNS</a:t>
            </a:r>
            <a:r>
              <a:rPr kumimoji="1" lang="zh-CN" altLang="en-US" sz="1200" b="1" dirty="0" smtClean="0">
                <a:latin typeface="楷体_GB2312" pitchFamily="49" charset="-122"/>
                <a:ea typeface="楷体_GB2312" pitchFamily="49" charset="-122"/>
              </a:rPr>
              <a:t>白质</a:t>
            </a:r>
            <a:r>
              <a:rPr kumimoji="1" lang="en-US" altLang="zh-CN" sz="1200" b="1" dirty="0" smtClean="0">
                <a:latin typeface="楷体_GB2312" pitchFamily="49" charset="-122"/>
                <a:ea typeface="楷体_GB2312" pitchFamily="49" charset="-122"/>
              </a:rPr>
              <a:t>, </a:t>
            </a:r>
            <a:r>
              <a:rPr kumimoji="1" lang="zh-CN" altLang="en-US" sz="1200" b="1" dirty="0" smtClean="0">
                <a:latin typeface="楷体_GB2312" pitchFamily="49" charset="-122"/>
                <a:ea typeface="楷体_GB2312" pitchFamily="49" charset="-122"/>
              </a:rPr>
              <a:t>沿小静脉周围炎症细胞浸润</a:t>
            </a:r>
          </a:p>
          <a:p>
            <a:pPr marL="0" indent="0">
              <a:buFont typeface="Wingdings" pitchFamily="2" charset="2"/>
              <a:buChar char="Ø"/>
            </a:pPr>
            <a:r>
              <a:rPr kumimoji="1" lang="zh-CN" altLang="en-US" sz="1200" b="1" dirty="0" smtClean="0">
                <a:latin typeface="楷体_GB2312" pitchFamily="49" charset="-122"/>
                <a:ea typeface="楷体_GB2312" pitchFamily="49" charset="-122"/>
              </a:rPr>
              <a:t> 神经细胞、轴突及支持组织保持相对完整</a:t>
            </a:r>
            <a:endParaRPr kumimoji="1" lang="zh-CN" altLang="en-US" sz="1200" b="1" dirty="0">
              <a:latin typeface="楷体_GB2312" pitchFamily="49" charset="-122"/>
              <a:ea typeface="楷体_GB2312" pitchFamily="49" charset="-122"/>
            </a:endParaRPr>
          </a:p>
        </p:txBody>
      </p:sp>
      <p:sp>
        <p:nvSpPr>
          <p:cNvPr id="4" name="灯片编号占位符 3"/>
          <p:cNvSpPr>
            <a:spLocks noGrp="1"/>
          </p:cNvSpPr>
          <p:nvPr>
            <p:ph type="sldNum" sz="quarter" idx="10"/>
          </p:nvPr>
        </p:nvSpPr>
        <p:spPr/>
        <p:txBody>
          <a:bodyPr/>
          <a:lstStyle/>
          <a:p>
            <a:fld id="{7D55215B-24CA-4815-B6FA-32263B0A20BE}" type="slidenum">
              <a:rPr lang="en-US" altLang="zh-CN" smtClean="0"/>
              <a:pPr/>
              <a:t>3</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Pct val="75000"/>
              <a:buFont typeface="Wingdings" pitchFamily="2" charset="2"/>
              <a:buNone/>
              <a:tabLst/>
              <a:defRPr/>
            </a:pPr>
            <a:r>
              <a:rPr kumimoji="1" lang="zh-CN" altLang="en-US" sz="1200" b="1" dirty="0" smtClean="0">
                <a:latin typeface="楷体_GB2312" pitchFamily="49" charset="-122"/>
                <a:ea typeface="楷体_GB2312" pitchFamily="49" charset="-122"/>
              </a:rPr>
              <a:t>多伴随下肢感觉运动功能异常出现，提示脊髓受累。常见症状包括尿频、尿潴留、尿失禁、便秘或便秘与腹泻交替出现、性欲减退、偏身多汗、流涎等。</a:t>
            </a:r>
          </a:p>
          <a:p>
            <a:pPr>
              <a:buSzPct val="75000"/>
              <a:buFont typeface="Wingdings" pitchFamily="2" charset="2"/>
              <a:buNone/>
            </a:pPr>
            <a:endParaRPr kumimoji="1" lang="en-US" altLang="zh-CN" sz="1200" b="1" i="0" dirty="0" smtClean="0">
              <a:latin typeface="楷体_GB2312" pitchFamily="49" charset="-122"/>
              <a:ea typeface="楷体_GB2312" pitchFamily="49" charset="-122"/>
            </a:endParaRPr>
          </a:p>
          <a:p>
            <a:pPr>
              <a:buSzPct val="75000"/>
              <a:buFont typeface="Wingdings" pitchFamily="2" charset="2"/>
              <a:buNone/>
            </a:pPr>
            <a:endParaRPr kumimoji="1" lang="en-US" altLang="zh-CN" sz="1200" b="1" i="0" dirty="0" smtClean="0">
              <a:latin typeface="楷体_GB2312" pitchFamily="49" charset="-122"/>
              <a:ea typeface="楷体_GB2312" pitchFamily="49" charset="-122"/>
            </a:endParaRPr>
          </a:p>
        </p:txBody>
      </p:sp>
      <p:sp>
        <p:nvSpPr>
          <p:cNvPr id="4" name="灯片编号占位符 3"/>
          <p:cNvSpPr>
            <a:spLocks noGrp="1"/>
          </p:cNvSpPr>
          <p:nvPr>
            <p:ph type="sldNum" sz="quarter" idx="10"/>
          </p:nvPr>
        </p:nvSpPr>
        <p:spPr/>
        <p:txBody>
          <a:bodyPr/>
          <a:lstStyle/>
          <a:p>
            <a:fld id="{7D55215B-24CA-4815-B6FA-32263B0A20BE}" type="slidenum">
              <a:rPr lang="en-US" altLang="zh-CN" smtClean="0"/>
              <a:pPr/>
              <a:t>23</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buClr>
                <a:schemeClr val="tx1"/>
              </a:buClr>
              <a:buSzPct val="75000"/>
              <a:buFont typeface="Wingdings" pitchFamily="2" charset="2"/>
              <a:buNone/>
            </a:pPr>
            <a:endParaRPr kumimoji="1" lang="en-US" altLang="zh-CN" sz="1200" b="1" i="0" dirty="0" smtClean="0">
              <a:latin typeface="楷体_GB2312" pitchFamily="49" charset="-122"/>
              <a:ea typeface="楷体_GB2312" pitchFamily="49" charset="-122"/>
            </a:endParaRPr>
          </a:p>
        </p:txBody>
      </p:sp>
      <p:sp>
        <p:nvSpPr>
          <p:cNvPr id="4" name="灯片编号占位符 3"/>
          <p:cNvSpPr>
            <a:spLocks noGrp="1"/>
          </p:cNvSpPr>
          <p:nvPr>
            <p:ph type="sldNum" sz="quarter" idx="10"/>
          </p:nvPr>
        </p:nvSpPr>
        <p:spPr/>
        <p:txBody>
          <a:bodyPr/>
          <a:lstStyle/>
          <a:p>
            <a:fld id="{7D55215B-24CA-4815-B6FA-32263B0A20BE}" type="slidenum">
              <a:rPr lang="en-US" altLang="zh-CN" smtClean="0"/>
              <a:pPr/>
              <a:t>24</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buClr>
                <a:schemeClr val="tx1"/>
              </a:buClr>
              <a:buSzPct val="75000"/>
              <a:buFont typeface="Wingdings" pitchFamily="2" charset="2"/>
              <a:buNone/>
            </a:pPr>
            <a:endParaRPr kumimoji="1" lang="en-US" altLang="zh-CN" sz="1200" b="1" i="0" dirty="0" smtClean="0">
              <a:latin typeface="楷体_GB2312" pitchFamily="49" charset="-122"/>
              <a:ea typeface="楷体_GB2312" pitchFamily="49" charset="-122"/>
            </a:endParaRPr>
          </a:p>
          <a:p>
            <a:endParaRPr kumimoji="1" lang="en-US" altLang="zh-CN" sz="1200" b="0" i="0" kern="1200" baseline="0" dirty="0" smtClean="0">
              <a:solidFill>
                <a:schemeClr val="tx1"/>
              </a:solidFill>
              <a:latin typeface="Arial" charset="0"/>
              <a:ea typeface="宋体" pitchFamily="2" charset="-122"/>
              <a:cs typeface="+mn-cs"/>
            </a:endParaRPr>
          </a:p>
        </p:txBody>
      </p:sp>
      <p:sp>
        <p:nvSpPr>
          <p:cNvPr id="4" name="灯片编号占位符 3"/>
          <p:cNvSpPr>
            <a:spLocks noGrp="1"/>
          </p:cNvSpPr>
          <p:nvPr>
            <p:ph type="sldNum" sz="quarter" idx="10"/>
          </p:nvPr>
        </p:nvSpPr>
        <p:spPr/>
        <p:txBody>
          <a:bodyPr/>
          <a:lstStyle/>
          <a:p>
            <a:fld id="{7D55215B-24CA-4815-B6FA-32263B0A20BE}" type="slidenum">
              <a:rPr lang="en-US" altLang="zh-CN" smtClean="0"/>
              <a:pPr/>
              <a:t>25</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B0C6E2-4F63-4496-8B33-F5FD7ACABB4A}" type="slidenum">
              <a:rPr lang="en-US" altLang="zh-CN"/>
              <a:pPr/>
              <a:t>27</a:t>
            </a:fld>
            <a:endParaRPr lang="en-US" altLang="zh-CN"/>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zh-CN" altLang="en-US" sz="1200" b="0" i="0" u="none" strike="noStrike" kern="1200" cap="none" normalizeH="0" baseline="0" dirty="0" smtClean="0">
              <a:ln>
                <a:noFill/>
              </a:ln>
              <a:solidFill>
                <a:srgbClr val="000000"/>
              </a:solidFill>
              <a:effectLst/>
              <a:latin typeface="Arial" pitchFamily="34" charset="0"/>
              <a:ea typeface="楷体_GB2312" pitchFamily="49" charset="-122"/>
              <a:cs typeface="Arial" pitchFamily="34" charset="0"/>
            </a:endParaRPr>
          </a:p>
          <a:p>
            <a:endParaRPr lang="en-US" altLang="zh-CN"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lgn="just">
              <a:lnSpc>
                <a:spcPct val="90000"/>
              </a:lnSpc>
              <a:buSzTx/>
              <a:buFontTx/>
              <a:buNone/>
            </a:pPr>
            <a:endParaRPr lang="zh-CN" altLang="en-US" dirty="0"/>
          </a:p>
        </p:txBody>
      </p:sp>
      <p:sp>
        <p:nvSpPr>
          <p:cNvPr id="4" name="灯片编号占位符 3"/>
          <p:cNvSpPr>
            <a:spLocks noGrp="1"/>
          </p:cNvSpPr>
          <p:nvPr>
            <p:ph type="sldNum" sz="quarter" idx="10"/>
          </p:nvPr>
        </p:nvSpPr>
        <p:spPr/>
        <p:txBody>
          <a:bodyPr/>
          <a:lstStyle/>
          <a:p>
            <a:fld id="{7D55215B-24CA-4815-B6FA-32263B0A20BE}" type="slidenum">
              <a:rPr lang="en-US" altLang="zh-CN" smtClean="0"/>
              <a:pPr/>
              <a:t>29</a:t>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lgn="just">
              <a:lnSpc>
                <a:spcPct val="90000"/>
              </a:lnSpc>
              <a:buSzTx/>
              <a:buFontTx/>
              <a:buNone/>
            </a:pPr>
            <a:endParaRPr lang="zh-CN" altLang="en-US" dirty="0"/>
          </a:p>
        </p:txBody>
      </p:sp>
      <p:sp>
        <p:nvSpPr>
          <p:cNvPr id="4" name="灯片编号占位符 3"/>
          <p:cNvSpPr>
            <a:spLocks noGrp="1"/>
          </p:cNvSpPr>
          <p:nvPr>
            <p:ph type="sldNum" sz="quarter" idx="10"/>
          </p:nvPr>
        </p:nvSpPr>
        <p:spPr/>
        <p:txBody>
          <a:bodyPr/>
          <a:lstStyle/>
          <a:p>
            <a:fld id="{7D55215B-24CA-4815-B6FA-32263B0A20BE}" type="slidenum">
              <a:rPr lang="en-US" altLang="zh-CN" smtClean="0"/>
              <a:pPr/>
              <a:t>30</a:t>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幻灯片编号占位符 3"/>
          <p:cNvSpPr>
            <a:spLocks noGrp="1"/>
          </p:cNvSpPr>
          <p:nvPr>
            <p:ph type="sldNum" sz="quarter" idx="10"/>
          </p:nvPr>
        </p:nvSpPr>
        <p:spPr/>
        <p:txBody>
          <a:bodyPr/>
          <a:lstStyle/>
          <a:p>
            <a:fld id="{7D55215B-24CA-4815-B6FA-32263B0A20BE}" type="slidenum">
              <a:rPr lang="en-US" altLang="zh-CN" smtClean="0"/>
              <a:pPr/>
              <a:t>31</a:t>
            </a:fld>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lnSpc>
                <a:spcPct val="90000"/>
              </a:lnSpc>
              <a:buFontTx/>
              <a:buNone/>
            </a:pPr>
            <a:r>
              <a:rPr kumimoji="1" lang="en-US" altLang="zh-CN" sz="1200" b="1" u="sng" dirty="0" smtClean="0">
                <a:solidFill>
                  <a:srgbClr val="FF0000"/>
                </a:solidFill>
                <a:latin typeface="楷体_GB2312" pitchFamily="49" charset="-122"/>
                <a:ea typeface="楷体_GB2312" pitchFamily="49" charset="-122"/>
              </a:rPr>
              <a:t>Dawson</a:t>
            </a:r>
            <a:r>
              <a:rPr kumimoji="1" lang="zh-CN" altLang="en-US" sz="1200" b="1" u="sng" dirty="0" smtClean="0">
                <a:solidFill>
                  <a:srgbClr val="FF0000"/>
                </a:solidFill>
                <a:latin typeface="楷体_GB2312" pitchFamily="49" charset="-122"/>
                <a:ea typeface="楷体_GB2312" pitchFamily="49" charset="-122"/>
              </a:rPr>
              <a:t>手指征</a:t>
            </a:r>
            <a:r>
              <a:rPr kumimoji="1" lang="zh-CN" altLang="en-US" sz="1200" b="1" dirty="0" smtClean="0">
                <a:latin typeface="楷体_GB2312" pitchFamily="49" charset="-122"/>
                <a:ea typeface="楷体_GB2312" pitchFamily="49" charset="-122"/>
              </a:rPr>
              <a:t>是多发性硬化的</a:t>
            </a:r>
            <a:r>
              <a:rPr kumimoji="1" lang="en-US" altLang="zh-CN" sz="1200" b="1" dirty="0" smtClean="0">
                <a:latin typeface="楷体_GB2312" pitchFamily="49" charset="-122"/>
                <a:ea typeface="楷体_GB2312" pitchFamily="49" charset="-122"/>
              </a:rPr>
              <a:t>MR</a:t>
            </a:r>
            <a:r>
              <a:rPr kumimoji="1" lang="zh-CN" altLang="en-US" sz="1200" b="1" dirty="0" smtClean="0">
                <a:latin typeface="楷体_GB2312" pitchFamily="49" charset="-122"/>
                <a:ea typeface="楷体_GB2312" pitchFamily="49" charset="-122"/>
              </a:rPr>
              <a:t>特征性表现。</a:t>
            </a:r>
          </a:p>
          <a:p>
            <a:endParaRPr lang="zh-CN" altLang="en-US" dirty="0">
              <a:latin typeface="Arial"/>
              <a:cs typeface="Arial"/>
            </a:endParaRPr>
          </a:p>
        </p:txBody>
      </p:sp>
      <p:sp>
        <p:nvSpPr>
          <p:cNvPr id="4" name="幻灯片编号占位符 3"/>
          <p:cNvSpPr>
            <a:spLocks noGrp="1"/>
          </p:cNvSpPr>
          <p:nvPr>
            <p:ph type="sldNum" sz="quarter" idx="10"/>
          </p:nvPr>
        </p:nvSpPr>
        <p:spPr/>
        <p:txBody>
          <a:bodyPr/>
          <a:lstStyle/>
          <a:p>
            <a:fld id="{7D55215B-24CA-4815-B6FA-32263B0A20BE}" type="slidenum">
              <a:rPr lang="en-US" altLang="zh-CN" smtClean="0"/>
              <a:pPr/>
              <a:t>32</a:t>
            </a:fld>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幻灯片编号占位符 3"/>
          <p:cNvSpPr>
            <a:spLocks noGrp="1"/>
          </p:cNvSpPr>
          <p:nvPr>
            <p:ph type="sldNum" sz="quarter" idx="10"/>
          </p:nvPr>
        </p:nvSpPr>
        <p:spPr/>
        <p:txBody>
          <a:bodyPr/>
          <a:lstStyle/>
          <a:p>
            <a:fld id="{7D55215B-24CA-4815-B6FA-32263B0A20BE}" type="slidenum">
              <a:rPr lang="en-US" altLang="zh-CN" smtClean="0"/>
              <a:pPr/>
              <a:t>35</a:t>
            </a:fld>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buClr>
                <a:schemeClr val="bg2"/>
              </a:buClr>
              <a:buSzPct val="75000"/>
              <a:buFont typeface="Wingdings" pitchFamily="2" charset="2"/>
              <a:buNone/>
            </a:pPr>
            <a:r>
              <a:rPr kumimoji="1" lang="zh-CN" altLang="en-US" sz="1200" b="1" dirty="0" smtClean="0">
                <a:latin typeface="楷体_GB2312" pitchFamily="49" charset="-122"/>
                <a:ea typeface="楷体_GB2312" pitchFamily="49" charset="-122"/>
              </a:rPr>
              <a:t>临床诊断</a:t>
            </a:r>
            <a:r>
              <a:rPr kumimoji="1" lang="en-US" altLang="zh-CN" sz="1200" b="1" dirty="0" smtClean="0">
                <a:latin typeface="楷体_GB2312" pitchFamily="49" charset="-122"/>
                <a:ea typeface="楷体_GB2312" pitchFamily="49" charset="-122"/>
              </a:rPr>
              <a:t>MS</a:t>
            </a:r>
            <a:r>
              <a:rPr kumimoji="1" lang="zh-CN" altLang="en-US" sz="1200" b="1" dirty="0" smtClean="0">
                <a:latin typeface="楷体_GB2312" pitchFamily="49" charset="-122"/>
                <a:ea typeface="楷体_GB2312" pitchFamily="49" charset="-122"/>
              </a:rPr>
              <a:t>的主要依据</a:t>
            </a:r>
          </a:p>
          <a:p>
            <a:pPr>
              <a:buClr>
                <a:schemeClr val="bg2"/>
              </a:buClr>
              <a:buSzPct val="75000"/>
              <a:buFont typeface="Wingdings" pitchFamily="2" charset="2"/>
              <a:buChar char="ü"/>
            </a:pPr>
            <a:r>
              <a:rPr kumimoji="1" lang="zh-CN" altLang="en-US" sz="1200" b="1" dirty="0" smtClean="0">
                <a:latin typeface="楷体_GB2312" pitchFamily="49" charset="-122"/>
                <a:ea typeface="楷体_GB2312" pitchFamily="49" charset="-122"/>
              </a:rPr>
              <a:t> 缓解</a:t>
            </a:r>
            <a:r>
              <a:rPr kumimoji="1" lang="en-US" altLang="zh-CN" sz="1200" b="1" dirty="0" smtClean="0">
                <a:latin typeface="楷体_GB2312" pitchFamily="49" charset="-122"/>
                <a:ea typeface="楷体_GB2312" pitchFamily="49" charset="-122"/>
              </a:rPr>
              <a:t>-</a:t>
            </a:r>
            <a:r>
              <a:rPr kumimoji="1" lang="zh-CN" altLang="en-US" sz="1200" b="1" dirty="0" smtClean="0">
                <a:latin typeface="楷体_GB2312" pitchFamily="49" charset="-122"/>
                <a:ea typeface="楷体_GB2312" pitchFamily="49" charset="-122"/>
              </a:rPr>
              <a:t>复发病史</a:t>
            </a:r>
          </a:p>
          <a:p>
            <a:pPr>
              <a:buClr>
                <a:schemeClr val="bg2"/>
              </a:buClr>
              <a:buSzPct val="75000"/>
              <a:buFont typeface="Wingdings" pitchFamily="2" charset="2"/>
              <a:buChar char="ü"/>
            </a:pPr>
            <a:r>
              <a:rPr kumimoji="1" lang="zh-CN" altLang="en-US" sz="1200" b="1" dirty="0" smtClean="0">
                <a:latin typeface="楷体_GB2312" pitchFamily="49" charset="-122"/>
                <a:ea typeface="楷体_GB2312" pitchFamily="49" charset="-122"/>
              </a:rPr>
              <a:t> 症状体征提示</a:t>
            </a:r>
            <a:r>
              <a:rPr kumimoji="1" lang="en-US" altLang="zh-CN" sz="1200" b="1" dirty="0" smtClean="0">
                <a:latin typeface="楷体_GB2312" pitchFamily="49" charset="-122"/>
                <a:ea typeface="楷体_GB2312" pitchFamily="49" charset="-122"/>
              </a:rPr>
              <a:t>CNS</a:t>
            </a:r>
            <a:r>
              <a:rPr kumimoji="1" lang="zh-CN" altLang="en-US" sz="1200" b="1" dirty="0" smtClean="0">
                <a:latin typeface="楷体_GB2312" pitchFamily="49" charset="-122"/>
                <a:ea typeface="楷体_GB2312" pitchFamily="49" charset="-122"/>
              </a:rPr>
              <a:t>一个以上的分离病灶</a:t>
            </a:r>
          </a:p>
          <a:p>
            <a:endParaRPr lang="zh-CN" altLang="en-US" dirty="0"/>
          </a:p>
        </p:txBody>
      </p:sp>
      <p:sp>
        <p:nvSpPr>
          <p:cNvPr id="4" name="幻灯片编号占位符 3"/>
          <p:cNvSpPr>
            <a:spLocks noGrp="1"/>
          </p:cNvSpPr>
          <p:nvPr>
            <p:ph type="sldNum" sz="quarter" idx="10"/>
          </p:nvPr>
        </p:nvSpPr>
        <p:spPr/>
        <p:txBody>
          <a:bodyPr/>
          <a:lstStyle/>
          <a:p>
            <a:fld id="{7D55215B-24CA-4815-B6FA-32263B0A20BE}" type="slidenum">
              <a:rPr lang="en-US" altLang="zh-CN" smtClean="0"/>
              <a:pPr/>
              <a:t>36</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White mater degeneration</a:t>
            </a:r>
          </a:p>
          <a:p>
            <a:r>
              <a:rPr lang="en-US" altLang="zh-CN" dirty="0" smtClean="0"/>
              <a:t>Hereditary</a:t>
            </a:r>
          </a:p>
          <a:p>
            <a:endParaRPr lang="zh-CN" altLang="en-US" dirty="0"/>
          </a:p>
        </p:txBody>
      </p:sp>
      <p:sp>
        <p:nvSpPr>
          <p:cNvPr id="4" name="灯片编号占位符 3"/>
          <p:cNvSpPr>
            <a:spLocks noGrp="1"/>
          </p:cNvSpPr>
          <p:nvPr>
            <p:ph type="sldNum" sz="quarter" idx="10"/>
          </p:nvPr>
        </p:nvSpPr>
        <p:spPr/>
        <p:txBody>
          <a:bodyPr/>
          <a:lstStyle/>
          <a:p>
            <a:fld id="{7D55215B-24CA-4815-B6FA-32263B0A20BE}" type="slidenum">
              <a:rPr lang="en-US" altLang="zh-CN" smtClean="0"/>
              <a:pPr/>
              <a:t>6</a:t>
            </a:fld>
            <a:endParaRPr lang="en-US" altLang="zh-C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buClr>
                <a:schemeClr val="bg2"/>
              </a:buClr>
              <a:buSzPct val="75000"/>
              <a:buFont typeface="Wingdings" pitchFamily="2" charset="2"/>
              <a:buNone/>
            </a:pPr>
            <a:r>
              <a:rPr kumimoji="1" lang="zh-CN" altLang="en-US" sz="1200" b="1" dirty="0" smtClean="0">
                <a:latin typeface="楷体_GB2312" pitchFamily="49" charset="-122"/>
                <a:ea typeface="楷体_GB2312" pitchFamily="49" charset="-122"/>
              </a:rPr>
              <a:t>临床诊断</a:t>
            </a:r>
            <a:r>
              <a:rPr kumimoji="1" lang="en-US" altLang="zh-CN" sz="1200" b="1" dirty="0" smtClean="0">
                <a:latin typeface="楷体_GB2312" pitchFamily="49" charset="-122"/>
                <a:ea typeface="楷体_GB2312" pitchFamily="49" charset="-122"/>
              </a:rPr>
              <a:t>MS</a:t>
            </a:r>
            <a:r>
              <a:rPr kumimoji="1" lang="zh-CN" altLang="en-US" sz="1200" b="1" dirty="0" smtClean="0">
                <a:latin typeface="楷体_GB2312" pitchFamily="49" charset="-122"/>
                <a:ea typeface="楷体_GB2312" pitchFamily="49" charset="-122"/>
              </a:rPr>
              <a:t>的主要依据</a:t>
            </a:r>
          </a:p>
          <a:p>
            <a:pPr>
              <a:buClr>
                <a:schemeClr val="bg2"/>
              </a:buClr>
              <a:buSzPct val="75000"/>
              <a:buFont typeface="Wingdings" pitchFamily="2" charset="2"/>
              <a:buChar char="ü"/>
            </a:pPr>
            <a:r>
              <a:rPr kumimoji="1" lang="zh-CN" altLang="en-US" sz="1200" b="1" dirty="0" smtClean="0">
                <a:latin typeface="楷体_GB2312" pitchFamily="49" charset="-122"/>
                <a:ea typeface="楷体_GB2312" pitchFamily="49" charset="-122"/>
              </a:rPr>
              <a:t> 缓解</a:t>
            </a:r>
            <a:r>
              <a:rPr kumimoji="1" lang="en-US" altLang="zh-CN" sz="1200" b="1" dirty="0" smtClean="0">
                <a:latin typeface="楷体_GB2312" pitchFamily="49" charset="-122"/>
                <a:ea typeface="楷体_GB2312" pitchFamily="49" charset="-122"/>
              </a:rPr>
              <a:t>-</a:t>
            </a:r>
            <a:r>
              <a:rPr kumimoji="1" lang="zh-CN" altLang="en-US" sz="1200" b="1" dirty="0" smtClean="0">
                <a:latin typeface="楷体_GB2312" pitchFamily="49" charset="-122"/>
                <a:ea typeface="楷体_GB2312" pitchFamily="49" charset="-122"/>
              </a:rPr>
              <a:t>复发病史</a:t>
            </a:r>
          </a:p>
          <a:p>
            <a:pPr>
              <a:buClr>
                <a:schemeClr val="bg2"/>
              </a:buClr>
              <a:buSzPct val="75000"/>
              <a:buFont typeface="Wingdings" pitchFamily="2" charset="2"/>
              <a:buChar char="ü"/>
            </a:pPr>
            <a:r>
              <a:rPr kumimoji="1" lang="zh-CN" altLang="en-US" sz="1200" b="1" dirty="0" smtClean="0">
                <a:latin typeface="楷体_GB2312" pitchFamily="49" charset="-122"/>
                <a:ea typeface="楷体_GB2312" pitchFamily="49" charset="-122"/>
              </a:rPr>
              <a:t> 症状体征提示</a:t>
            </a:r>
            <a:r>
              <a:rPr kumimoji="1" lang="en-US" altLang="zh-CN" sz="1200" b="1" dirty="0" smtClean="0">
                <a:latin typeface="楷体_GB2312" pitchFamily="49" charset="-122"/>
                <a:ea typeface="楷体_GB2312" pitchFamily="49" charset="-122"/>
              </a:rPr>
              <a:t>CNS</a:t>
            </a:r>
            <a:r>
              <a:rPr kumimoji="1" lang="zh-CN" altLang="en-US" sz="1200" b="1" dirty="0" smtClean="0">
                <a:latin typeface="楷体_GB2312" pitchFamily="49" charset="-122"/>
                <a:ea typeface="楷体_GB2312" pitchFamily="49" charset="-122"/>
              </a:rPr>
              <a:t>一个以上的分离病灶</a:t>
            </a:r>
          </a:p>
          <a:p>
            <a:endParaRPr lang="zh-CN" altLang="en-US" dirty="0"/>
          </a:p>
        </p:txBody>
      </p:sp>
      <p:sp>
        <p:nvSpPr>
          <p:cNvPr id="4" name="幻灯片编号占位符 3"/>
          <p:cNvSpPr>
            <a:spLocks noGrp="1"/>
          </p:cNvSpPr>
          <p:nvPr>
            <p:ph type="sldNum" sz="quarter" idx="10"/>
          </p:nvPr>
        </p:nvSpPr>
        <p:spPr/>
        <p:txBody>
          <a:bodyPr/>
          <a:lstStyle/>
          <a:p>
            <a:fld id="{7D55215B-24CA-4815-B6FA-32263B0A20BE}" type="slidenum">
              <a:rPr lang="en-US" altLang="zh-CN" smtClean="0"/>
              <a:pPr/>
              <a:t>37</a:t>
            </a:fld>
            <a:endParaRPr lang="en-US"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buClr>
                <a:schemeClr val="bg2"/>
              </a:buClr>
              <a:buSzPct val="75000"/>
              <a:buFont typeface="Wingdings" pitchFamily="2" charset="2"/>
              <a:buNone/>
            </a:pPr>
            <a:r>
              <a:rPr kumimoji="1" lang="zh-CN" altLang="en-US" sz="1200" b="1" dirty="0" smtClean="0">
                <a:latin typeface="楷体_GB2312" pitchFamily="49" charset="-122"/>
                <a:ea typeface="楷体_GB2312" pitchFamily="49" charset="-122"/>
              </a:rPr>
              <a:t>临床诊断</a:t>
            </a:r>
            <a:r>
              <a:rPr kumimoji="1" lang="en-US" altLang="zh-CN" sz="1200" b="1" dirty="0" smtClean="0">
                <a:latin typeface="楷体_GB2312" pitchFamily="49" charset="-122"/>
                <a:ea typeface="楷体_GB2312" pitchFamily="49" charset="-122"/>
              </a:rPr>
              <a:t>MS</a:t>
            </a:r>
            <a:r>
              <a:rPr kumimoji="1" lang="zh-CN" altLang="en-US" sz="1200" b="1" dirty="0" smtClean="0">
                <a:latin typeface="楷体_GB2312" pitchFamily="49" charset="-122"/>
                <a:ea typeface="楷体_GB2312" pitchFamily="49" charset="-122"/>
              </a:rPr>
              <a:t>的主要依据</a:t>
            </a:r>
          </a:p>
          <a:p>
            <a:pPr>
              <a:buClr>
                <a:schemeClr val="bg2"/>
              </a:buClr>
              <a:buSzPct val="75000"/>
              <a:buFont typeface="Wingdings" pitchFamily="2" charset="2"/>
              <a:buChar char="ü"/>
            </a:pPr>
            <a:r>
              <a:rPr kumimoji="1" lang="zh-CN" altLang="en-US" sz="1200" b="1" dirty="0" smtClean="0">
                <a:latin typeface="楷体_GB2312" pitchFamily="49" charset="-122"/>
                <a:ea typeface="楷体_GB2312" pitchFamily="49" charset="-122"/>
              </a:rPr>
              <a:t> 缓解</a:t>
            </a:r>
            <a:r>
              <a:rPr kumimoji="1" lang="en-US" altLang="zh-CN" sz="1200" b="1" dirty="0" smtClean="0">
                <a:latin typeface="楷体_GB2312" pitchFamily="49" charset="-122"/>
                <a:ea typeface="楷体_GB2312" pitchFamily="49" charset="-122"/>
              </a:rPr>
              <a:t>-</a:t>
            </a:r>
            <a:r>
              <a:rPr kumimoji="1" lang="zh-CN" altLang="en-US" sz="1200" b="1" dirty="0" smtClean="0">
                <a:latin typeface="楷体_GB2312" pitchFamily="49" charset="-122"/>
                <a:ea typeface="楷体_GB2312" pitchFamily="49" charset="-122"/>
              </a:rPr>
              <a:t>复发病史</a:t>
            </a:r>
          </a:p>
          <a:p>
            <a:pPr>
              <a:buClr>
                <a:schemeClr val="bg2"/>
              </a:buClr>
              <a:buSzPct val="75000"/>
              <a:buFont typeface="Wingdings" pitchFamily="2" charset="2"/>
              <a:buChar char="ü"/>
            </a:pPr>
            <a:r>
              <a:rPr kumimoji="1" lang="zh-CN" altLang="en-US" sz="1200" b="1" dirty="0" smtClean="0">
                <a:latin typeface="楷体_GB2312" pitchFamily="49" charset="-122"/>
                <a:ea typeface="楷体_GB2312" pitchFamily="49" charset="-122"/>
              </a:rPr>
              <a:t> 症状体征提示</a:t>
            </a:r>
            <a:r>
              <a:rPr kumimoji="1" lang="en-US" altLang="zh-CN" sz="1200" b="1" dirty="0" smtClean="0">
                <a:latin typeface="楷体_GB2312" pitchFamily="49" charset="-122"/>
                <a:ea typeface="楷体_GB2312" pitchFamily="49" charset="-122"/>
              </a:rPr>
              <a:t>CNS</a:t>
            </a:r>
            <a:r>
              <a:rPr kumimoji="1" lang="zh-CN" altLang="en-US" sz="1200" b="1" dirty="0" smtClean="0">
                <a:latin typeface="楷体_GB2312" pitchFamily="49" charset="-122"/>
                <a:ea typeface="楷体_GB2312" pitchFamily="49" charset="-122"/>
              </a:rPr>
              <a:t>一个以上的分离病灶</a:t>
            </a:r>
          </a:p>
          <a:p>
            <a:endParaRPr lang="zh-CN" altLang="en-US" dirty="0"/>
          </a:p>
        </p:txBody>
      </p:sp>
      <p:sp>
        <p:nvSpPr>
          <p:cNvPr id="4" name="幻灯片编号占位符 3"/>
          <p:cNvSpPr>
            <a:spLocks noGrp="1"/>
          </p:cNvSpPr>
          <p:nvPr>
            <p:ph type="sldNum" sz="quarter" idx="10"/>
          </p:nvPr>
        </p:nvSpPr>
        <p:spPr/>
        <p:txBody>
          <a:bodyPr/>
          <a:lstStyle/>
          <a:p>
            <a:fld id="{7D55215B-24CA-4815-B6FA-32263B0A20BE}" type="slidenum">
              <a:rPr lang="en-US" altLang="zh-CN" smtClean="0"/>
              <a:pPr/>
              <a:t>38</a:t>
            </a:fld>
            <a:endParaRPr lang="en-US"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buSzPct val="75000"/>
              <a:buFont typeface="Wingdings" pitchFamily="2" charset="2"/>
              <a:buChar char="ü"/>
            </a:pPr>
            <a:r>
              <a:rPr kumimoji="1" lang="zh-CN" altLang="en-US" sz="1200" b="1" dirty="0" smtClean="0">
                <a:latin typeface="楷体_GB2312" pitchFamily="49" charset="-122"/>
                <a:ea typeface="楷体_GB2312" pitchFamily="49" charset="-122"/>
              </a:rPr>
              <a:t>与首次发作的</a:t>
            </a:r>
            <a:r>
              <a:rPr kumimoji="1" lang="en-US" altLang="zh-CN" sz="1200" b="1" dirty="0" smtClean="0">
                <a:latin typeface="楷体_GB2312" pitchFamily="49" charset="-122"/>
                <a:ea typeface="楷体_GB2312" pitchFamily="49" charset="-122"/>
              </a:rPr>
              <a:t>MS</a:t>
            </a:r>
            <a:r>
              <a:rPr kumimoji="1" lang="zh-CN" altLang="en-US" sz="1200" b="1" dirty="0" smtClean="0">
                <a:latin typeface="楷体_GB2312" pitchFamily="49" charset="-122"/>
                <a:ea typeface="楷体_GB2312" pitchFamily="49" charset="-122"/>
              </a:rPr>
              <a:t>鉴别困难。</a:t>
            </a:r>
          </a:p>
          <a:p>
            <a:pPr>
              <a:buSzPct val="75000"/>
              <a:buFont typeface="Wingdings" pitchFamily="2" charset="2"/>
              <a:buChar char="ü"/>
            </a:pPr>
            <a:r>
              <a:rPr kumimoji="1" lang="en-US" altLang="zh-CN" sz="1200" b="1" dirty="0" smtClean="0">
                <a:latin typeface="楷体_GB2312" pitchFamily="49" charset="-122"/>
                <a:ea typeface="楷体_GB2312" pitchFamily="49" charset="-122"/>
              </a:rPr>
              <a:t>ADEM</a:t>
            </a:r>
            <a:r>
              <a:rPr kumimoji="1" lang="zh-CN" altLang="en-US" sz="1200" b="1" dirty="0" smtClean="0">
                <a:latin typeface="楷体_GB2312" pitchFamily="49" charset="-122"/>
                <a:ea typeface="楷体_GB2312" pitchFamily="49" charset="-122"/>
              </a:rPr>
              <a:t>多发生于感染或疫苗接种后，好发于儿童，起病更急更凶险，常伴发热、精神异常、意识障碍、截瘫等脑脊髓弥漫性损害表现。球后视神经炎少见。病程较</a:t>
            </a:r>
            <a:r>
              <a:rPr kumimoji="1" lang="en-US" altLang="zh-CN" sz="1200" b="1" dirty="0" smtClean="0">
                <a:latin typeface="楷体_GB2312" pitchFamily="49" charset="-122"/>
                <a:ea typeface="楷体_GB2312" pitchFamily="49" charset="-122"/>
              </a:rPr>
              <a:t>MS</a:t>
            </a:r>
            <a:r>
              <a:rPr kumimoji="1" lang="zh-CN" altLang="en-US" sz="1200" b="1" dirty="0" smtClean="0">
                <a:latin typeface="楷体_GB2312" pitchFamily="49" charset="-122"/>
                <a:ea typeface="楷体_GB2312" pitchFamily="49" charset="-122"/>
              </a:rPr>
              <a:t>短，无缓解复发病程。</a:t>
            </a:r>
            <a:r>
              <a:rPr kumimoji="1" lang="en-US" altLang="zh-CN" sz="1200" b="1" dirty="0" smtClean="0">
                <a:latin typeface="楷体_GB2312" pitchFamily="49" charset="-122"/>
                <a:ea typeface="楷体_GB2312" pitchFamily="49" charset="-122"/>
              </a:rPr>
              <a:t>MR</a:t>
            </a:r>
            <a:r>
              <a:rPr kumimoji="1" lang="zh-CN" altLang="en-US" sz="1200" b="1" dirty="0" smtClean="0">
                <a:latin typeface="楷体_GB2312" pitchFamily="49" charset="-122"/>
                <a:ea typeface="楷体_GB2312" pitchFamily="49" charset="-122"/>
              </a:rPr>
              <a:t>提示双侧同期大范围不对称受累病灶，常累及深部灰质，尤丘脑。</a:t>
            </a:r>
            <a:r>
              <a:rPr kumimoji="1" lang="en-US" altLang="zh-CN" sz="1200" b="1" dirty="0" smtClean="0">
                <a:latin typeface="楷体_GB2312" pitchFamily="49" charset="-122"/>
                <a:ea typeface="楷体_GB2312" pitchFamily="49" charset="-122"/>
              </a:rPr>
              <a:t>CSF</a:t>
            </a:r>
            <a:r>
              <a:rPr kumimoji="1" lang="zh-CN" altLang="en-US" sz="1200" b="1" dirty="0" smtClean="0">
                <a:latin typeface="楷体_GB2312" pitchFamily="49" charset="-122"/>
                <a:ea typeface="楷体_GB2312" pitchFamily="49" charset="-122"/>
              </a:rPr>
              <a:t>检查</a:t>
            </a:r>
            <a:r>
              <a:rPr kumimoji="1" lang="en-US" altLang="zh-CN" sz="1200" b="1" dirty="0" smtClean="0">
                <a:latin typeface="楷体_GB2312" pitchFamily="49" charset="-122"/>
                <a:ea typeface="楷体_GB2312" pitchFamily="49" charset="-122"/>
              </a:rPr>
              <a:t>OB</a:t>
            </a:r>
            <a:r>
              <a:rPr kumimoji="1" lang="zh-CN" altLang="en-US" sz="1200" b="1" dirty="0" smtClean="0">
                <a:latin typeface="楷体_GB2312" pitchFamily="49" charset="-122"/>
                <a:ea typeface="楷体_GB2312" pitchFamily="49" charset="-122"/>
              </a:rPr>
              <a:t>（－）。</a:t>
            </a:r>
          </a:p>
          <a:p>
            <a:endParaRPr lang="zh-CN" altLang="en-US" dirty="0"/>
          </a:p>
        </p:txBody>
      </p:sp>
      <p:sp>
        <p:nvSpPr>
          <p:cNvPr id="4" name="灯片编号占位符 3"/>
          <p:cNvSpPr>
            <a:spLocks noGrp="1"/>
          </p:cNvSpPr>
          <p:nvPr>
            <p:ph type="sldNum" sz="quarter" idx="10"/>
          </p:nvPr>
        </p:nvSpPr>
        <p:spPr/>
        <p:txBody>
          <a:bodyPr/>
          <a:lstStyle/>
          <a:p>
            <a:fld id="{7D55215B-24CA-4815-B6FA-32263B0A20BE}" type="slidenum">
              <a:rPr lang="en-US" altLang="zh-CN" smtClean="0"/>
              <a:pPr/>
              <a:t>40</a:t>
            </a:fld>
            <a:endParaRPr lang="en-US" altLang="zh-CN"/>
          </a:p>
        </p:txBody>
      </p:sp>
    </p:spTree>
    <p:extLst>
      <p:ext uri="{BB962C8B-B14F-4D97-AF65-F5344CB8AC3E}">
        <p14:creationId xmlns:p14="http://schemas.microsoft.com/office/powerpoint/2010/main" val="18197141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buSzPct val="75000"/>
              <a:buFont typeface="Wingdings" pitchFamily="2" charset="2"/>
              <a:buChar char="ü"/>
            </a:pPr>
            <a:r>
              <a:rPr kumimoji="1" lang="zh-CN" altLang="en-US" sz="1200" b="1" dirty="0" smtClean="0">
                <a:latin typeface="楷体_GB2312" pitchFamily="49" charset="-122"/>
                <a:ea typeface="楷体_GB2312" pitchFamily="49" charset="-122"/>
              </a:rPr>
              <a:t>与首次发作的</a:t>
            </a:r>
            <a:r>
              <a:rPr kumimoji="1" lang="en-US" altLang="zh-CN" sz="1200" b="1" dirty="0" smtClean="0">
                <a:latin typeface="楷体_GB2312" pitchFamily="49" charset="-122"/>
                <a:ea typeface="楷体_GB2312" pitchFamily="49" charset="-122"/>
              </a:rPr>
              <a:t>MS</a:t>
            </a:r>
            <a:r>
              <a:rPr kumimoji="1" lang="zh-CN" altLang="en-US" sz="1200" b="1" dirty="0" smtClean="0">
                <a:latin typeface="楷体_GB2312" pitchFamily="49" charset="-122"/>
                <a:ea typeface="楷体_GB2312" pitchFamily="49" charset="-122"/>
              </a:rPr>
              <a:t>鉴别困难。</a:t>
            </a:r>
          </a:p>
          <a:p>
            <a:pPr>
              <a:buSzPct val="75000"/>
              <a:buFont typeface="Wingdings" pitchFamily="2" charset="2"/>
              <a:buChar char="ü"/>
            </a:pPr>
            <a:r>
              <a:rPr kumimoji="1" lang="en-US" altLang="zh-CN" sz="1200" b="1" dirty="0" smtClean="0">
                <a:latin typeface="楷体_GB2312" pitchFamily="49" charset="-122"/>
                <a:ea typeface="楷体_GB2312" pitchFamily="49" charset="-122"/>
              </a:rPr>
              <a:t>ADEM</a:t>
            </a:r>
            <a:r>
              <a:rPr kumimoji="1" lang="zh-CN" altLang="en-US" sz="1200" b="1" dirty="0" smtClean="0">
                <a:latin typeface="楷体_GB2312" pitchFamily="49" charset="-122"/>
                <a:ea typeface="楷体_GB2312" pitchFamily="49" charset="-122"/>
              </a:rPr>
              <a:t>多发生于感染或疫苗接种后，好发于儿童，起病更急更凶险，常伴发热、精神异常、意识障碍、截瘫等脑脊髓弥漫性损害表现。球后视神经炎少见。病程较</a:t>
            </a:r>
            <a:r>
              <a:rPr kumimoji="1" lang="en-US" altLang="zh-CN" sz="1200" b="1" dirty="0" smtClean="0">
                <a:latin typeface="楷体_GB2312" pitchFamily="49" charset="-122"/>
                <a:ea typeface="楷体_GB2312" pitchFamily="49" charset="-122"/>
              </a:rPr>
              <a:t>MS</a:t>
            </a:r>
            <a:r>
              <a:rPr kumimoji="1" lang="zh-CN" altLang="en-US" sz="1200" b="1" dirty="0" smtClean="0">
                <a:latin typeface="楷体_GB2312" pitchFamily="49" charset="-122"/>
                <a:ea typeface="楷体_GB2312" pitchFamily="49" charset="-122"/>
              </a:rPr>
              <a:t>短，无缓解复发病程。</a:t>
            </a:r>
            <a:r>
              <a:rPr kumimoji="1" lang="en-US" altLang="zh-CN" sz="1200" b="1" dirty="0" smtClean="0">
                <a:latin typeface="楷体_GB2312" pitchFamily="49" charset="-122"/>
                <a:ea typeface="楷体_GB2312" pitchFamily="49" charset="-122"/>
              </a:rPr>
              <a:t>MR</a:t>
            </a:r>
            <a:r>
              <a:rPr kumimoji="1" lang="zh-CN" altLang="en-US" sz="1200" b="1" dirty="0" smtClean="0">
                <a:latin typeface="楷体_GB2312" pitchFamily="49" charset="-122"/>
                <a:ea typeface="楷体_GB2312" pitchFamily="49" charset="-122"/>
              </a:rPr>
              <a:t>提示双侧同期大范围不对称受累病灶，常累及深部灰质，尤丘脑。</a:t>
            </a:r>
            <a:r>
              <a:rPr kumimoji="1" lang="en-US" altLang="zh-CN" sz="1200" b="1" dirty="0" smtClean="0">
                <a:latin typeface="楷体_GB2312" pitchFamily="49" charset="-122"/>
                <a:ea typeface="楷体_GB2312" pitchFamily="49" charset="-122"/>
              </a:rPr>
              <a:t>CSF</a:t>
            </a:r>
            <a:r>
              <a:rPr kumimoji="1" lang="zh-CN" altLang="en-US" sz="1200" b="1" dirty="0" smtClean="0">
                <a:latin typeface="楷体_GB2312" pitchFamily="49" charset="-122"/>
                <a:ea typeface="楷体_GB2312" pitchFamily="49" charset="-122"/>
              </a:rPr>
              <a:t>检查</a:t>
            </a:r>
            <a:r>
              <a:rPr kumimoji="1" lang="en-US" altLang="zh-CN" sz="1200" b="1" dirty="0" smtClean="0">
                <a:latin typeface="楷体_GB2312" pitchFamily="49" charset="-122"/>
                <a:ea typeface="楷体_GB2312" pitchFamily="49" charset="-122"/>
              </a:rPr>
              <a:t>OB</a:t>
            </a:r>
            <a:r>
              <a:rPr kumimoji="1" lang="zh-CN" altLang="en-US" sz="1200" b="1" dirty="0" smtClean="0">
                <a:latin typeface="楷体_GB2312" pitchFamily="49" charset="-122"/>
                <a:ea typeface="楷体_GB2312" pitchFamily="49" charset="-122"/>
              </a:rPr>
              <a:t>（－）。</a:t>
            </a:r>
          </a:p>
          <a:p>
            <a:endParaRPr lang="zh-CN" altLang="en-US" dirty="0"/>
          </a:p>
        </p:txBody>
      </p:sp>
      <p:sp>
        <p:nvSpPr>
          <p:cNvPr id="4" name="灯片编号占位符 3"/>
          <p:cNvSpPr>
            <a:spLocks noGrp="1"/>
          </p:cNvSpPr>
          <p:nvPr>
            <p:ph type="sldNum" sz="quarter" idx="10"/>
          </p:nvPr>
        </p:nvSpPr>
        <p:spPr/>
        <p:txBody>
          <a:bodyPr/>
          <a:lstStyle/>
          <a:p>
            <a:fld id="{7D55215B-24CA-4815-B6FA-32263B0A20BE}" type="slidenum">
              <a:rPr lang="en-US" altLang="zh-CN" smtClean="0"/>
              <a:pPr/>
              <a:t>41</a:t>
            </a:fld>
            <a:endParaRPr lang="en-US" altLang="zh-CN"/>
          </a:p>
        </p:txBody>
      </p:sp>
    </p:spTree>
    <p:extLst>
      <p:ext uri="{BB962C8B-B14F-4D97-AF65-F5344CB8AC3E}">
        <p14:creationId xmlns:p14="http://schemas.microsoft.com/office/powerpoint/2010/main" val="18197141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buSzPct val="75000"/>
              <a:buFont typeface="Wingdings" pitchFamily="2" charset="2"/>
              <a:buChar char="ü"/>
            </a:pPr>
            <a:r>
              <a:rPr kumimoji="1" lang="zh-CN" altLang="en-US" sz="1200" b="1" dirty="0" smtClean="0">
                <a:latin typeface="楷体_GB2312" pitchFamily="49" charset="-122"/>
                <a:ea typeface="楷体_GB2312" pitchFamily="49" charset="-122"/>
              </a:rPr>
              <a:t>年龄：腔梗更多见于</a:t>
            </a:r>
            <a:r>
              <a:rPr kumimoji="1" lang="en-US" altLang="zh-CN" sz="1200" b="1" dirty="0" smtClean="0">
                <a:latin typeface="楷体_GB2312" pitchFamily="49" charset="-122"/>
                <a:ea typeface="楷体_GB2312" pitchFamily="49" charset="-122"/>
              </a:rPr>
              <a:t>60</a:t>
            </a:r>
            <a:r>
              <a:rPr kumimoji="1" lang="zh-CN" altLang="en-US" sz="1200" b="1" dirty="0" smtClean="0">
                <a:latin typeface="楷体_GB2312" pitchFamily="49" charset="-122"/>
                <a:ea typeface="楷体_GB2312" pitchFamily="49" charset="-122"/>
              </a:rPr>
              <a:t>岁以上老年人；而</a:t>
            </a:r>
            <a:r>
              <a:rPr kumimoji="1" lang="en-US" altLang="zh-CN" sz="1200" b="1" dirty="0" smtClean="0">
                <a:latin typeface="楷体_GB2312" pitchFamily="49" charset="-122"/>
                <a:ea typeface="楷体_GB2312" pitchFamily="49" charset="-122"/>
              </a:rPr>
              <a:t>MS</a:t>
            </a:r>
            <a:r>
              <a:rPr kumimoji="1" lang="zh-CN" altLang="en-US" sz="1200" b="1" dirty="0" smtClean="0">
                <a:latin typeface="楷体_GB2312" pitchFamily="49" charset="-122"/>
                <a:ea typeface="楷体_GB2312" pitchFamily="49" charset="-122"/>
              </a:rPr>
              <a:t>多见于年轻女性。</a:t>
            </a:r>
          </a:p>
          <a:p>
            <a:pPr>
              <a:buSzPct val="75000"/>
              <a:buFont typeface="Wingdings" pitchFamily="2" charset="2"/>
              <a:buChar char="ü"/>
            </a:pPr>
            <a:r>
              <a:rPr kumimoji="1" lang="zh-CN" altLang="en-US" sz="1200" b="1" dirty="0" smtClean="0">
                <a:latin typeface="楷体_GB2312" pitchFamily="49" charset="-122"/>
                <a:ea typeface="楷体_GB2312" pitchFamily="49" charset="-122"/>
              </a:rPr>
              <a:t> 病灶：腔梗病灶多位于侧脑室体部侧方，无增强效应；而</a:t>
            </a:r>
            <a:r>
              <a:rPr kumimoji="1" lang="en-US" altLang="zh-CN" sz="1200" b="1" dirty="0" smtClean="0">
                <a:latin typeface="楷体_GB2312" pitchFamily="49" charset="-122"/>
                <a:ea typeface="楷体_GB2312" pitchFamily="49" charset="-122"/>
              </a:rPr>
              <a:t>MS</a:t>
            </a:r>
            <a:r>
              <a:rPr kumimoji="1" lang="zh-CN" altLang="en-US" sz="1200" b="1" dirty="0" smtClean="0">
                <a:latin typeface="楷体_GB2312" pitchFamily="49" charset="-122"/>
                <a:ea typeface="楷体_GB2312" pitchFamily="49" charset="-122"/>
              </a:rPr>
              <a:t>病灶则以侧脑室体部前后方居多，活动性病灶可见增强显影。</a:t>
            </a:r>
            <a:endParaRPr lang="zh-CN" altLang="en-US" dirty="0"/>
          </a:p>
        </p:txBody>
      </p:sp>
      <p:sp>
        <p:nvSpPr>
          <p:cNvPr id="4" name="灯片编号占位符 3"/>
          <p:cNvSpPr>
            <a:spLocks noGrp="1"/>
          </p:cNvSpPr>
          <p:nvPr>
            <p:ph type="sldNum" sz="quarter" idx="10"/>
          </p:nvPr>
        </p:nvSpPr>
        <p:spPr/>
        <p:txBody>
          <a:bodyPr/>
          <a:lstStyle/>
          <a:p>
            <a:fld id="{7D55215B-24CA-4815-B6FA-32263B0A20BE}" type="slidenum">
              <a:rPr lang="en-US" altLang="zh-CN" smtClean="0"/>
              <a:pPr/>
              <a:t>43</a:t>
            </a:fld>
            <a:endParaRPr lang="en-US" altLang="zh-CN"/>
          </a:p>
        </p:txBody>
      </p:sp>
    </p:spTree>
    <p:extLst>
      <p:ext uri="{BB962C8B-B14F-4D97-AF65-F5344CB8AC3E}">
        <p14:creationId xmlns:p14="http://schemas.microsoft.com/office/powerpoint/2010/main" val="39680438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buSzPct val="75000"/>
              <a:buFont typeface="Wingdings" pitchFamily="2" charset="2"/>
              <a:buChar char="ü"/>
            </a:pPr>
            <a:r>
              <a:rPr lang="zh-CN" altLang="en-US" sz="1200" b="1" dirty="0" smtClean="0">
                <a:latin typeface="楷体_GB2312" pitchFamily="49" charset="-122"/>
                <a:ea typeface="楷体_GB2312" pitchFamily="49" charset="-122"/>
              </a:rPr>
              <a:t>又称</a:t>
            </a:r>
            <a:r>
              <a:rPr lang="en-US" altLang="zh-CN" sz="1200" b="1" dirty="0" smtClean="0">
                <a:latin typeface="楷体_GB2312" pitchFamily="49" charset="-122"/>
                <a:ea typeface="楷体_GB2312" pitchFamily="49" charset="-122"/>
              </a:rPr>
              <a:t>Binswanger</a:t>
            </a:r>
            <a:r>
              <a:rPr lang="zh-CN" altLang="en-US" sz="1200" b="1" dirty="0" smtClean="0">
                <a:latin typeface="楷体_GB2312" pitchFamily="49" charset="-122"/>
                <a:ea typeface="楷体_GB2312" pitchFamily="49" charset="-122"/>
              </a:rPr>
              <a:t>病，</a:t>
            </a:r>
            <a:r>
              <a:rPr kumimoji="1" lang="zh-CN" altLang="en-US" sz="1200" b="1" dirty="0" smtClean="0">
                <a:latin typeface="楷体_GB2312" pitchFamily="49" charset="-122"/>
                <a:ea typeface="楷体_GB2312" pitchFamily="49" charset="-122"/>
              </a:rPr>
              <a:t>特点是多发散在的缺血病灶与脑萎缩相伴随，同时伴有侧脑室体部周围脑白质变性，</a:t>
            </a:r>
            <a:r>
              <a:rPr kumimoji="1" lang="en-US" altLang="zh-CN" sz="1200" b="1" dirty="0" smtClean="0">
                <a:latin typeface="楷体_GB2312" pitchFamily="49" charset="-122"/>
                <a:ea typeface="楷体_GB2312" pitchFamily="49" charset="-122"/>
              </a:rPr>
              <a:t>MR</a:t>
            </a:r>
            <a:r>
              <a:rPr kumimoji="1" lang="zh-CN" altLang="en-US" sz="1200" b="1" dirty="0" smtClean="0">
                <a:latin typeface="楷体_GB2312" pitchFamily="49" charset="-122"/>
                <a:ea typeface="楷体_GB2312" pitchFamily="49" charset="-122"/>
              </a:rPr>
              <a:t>表现为对称分布的呈蝶翼状长</a:t>
            </a:r>
            <a:r>
              <a:rPr kumimoji="1" lang="en-US" altLang="zh-CN" sz="1200" b="1" dirty="0" smtClean="0">
                <a:latin typeface="楷体_GB2312" pitchFamily="49" charset="-122"/>
                <a:ea typeface="楷体_GB2312" pitchFamily="49" charset="-122"/>
              </a:rPr>
              <a:t>T1</a:t>
            </a:r>
            <a:r>
              <a:rPr kumimoji="1" lang="zh-CN" altLang="en-US" sz="1200" b="1" dirty="0" smtClean="0">
                <a:latin typeface="楷体_GB2312" pitchFamily="49" charset="-122"/>
                <a:ea typeface="楷体_GB2312" pitchFamily="49" charset="-122"/>
              </a:rPr>
              <a:t>、长</a:t>
            </a:r>
            <a:r>
              <a:rPr kumimoji="1" lang="en-US" altLang="zh-CN" sz="1200" b="1" dirty="0" smtClean="0">
                <a:latin typeface="楷体_GB2312" pitchFamily="49" charset="-122"/>
                <a:ea typeface="楷体_GB2312" pitchFamily="49" charset="-122"/>
              </a:rPr>
              <a:t>T2</a:t>
            </a:r>
            <a:r>
              <a:rPr kumimoji="1" lang="zh-CN" altLang="en-US" sz="1200" b="1" dirty="0" smtClean="0">
                <a:latin typeface="楷体_GB2312" pitchFamily="49" charset="-122"/>
                <a:ea typeface="楷体_GB2312" pitchFamily="49" charset="-122"/>
              </a:rPr>
              <a:t>信号。</a:t>
            </a:r>
          </a:p>
          <a:p>
            <a:pPr>
              <a:buSzPct val="75000"/>
              <a:buFont typeface="Wingdings" pitchFamily="2" charset="2"/>
              <a:buChar char="ü"/>
            </a:pPr>
            <a:r>
              <a:rPr kumimoji="1" lang="en-US" altLang="zh-CN" sz="1200" b="1" dirty="0" smtClean="0">
                <a:latin typeface="楷体_GB2312" pitchFamily="49" charset="-122"/>
                <a:ea typeface="楷体_GB2312" pitchFamily="49" charset="-122"/>
              </a:rPr>
              <a:t>MS</a:t>
            </a:r>
            <a:r>
              <a:rPr kumimoji="1" lang="zh-CN" altLang="en-US" sz="1200" b="1" dirty="0" smtClean="0">
                <a:latin typeface="楷体_GB2312" pitchFamily="49" charset="-122"/>
                <a:ea typeface="楷体_GB2312" pitchFamily="49" charset="-122"/>
              </a:rPr>
              <a:t>只有在反复发作多年后才出现脑萎缩表现，很少伴随白质变性。</a:t>
            </a:r>
          </a:p>
          <a:p>
            <a:pPr>
              <a:buSzPct val="75000"/>
              <a:buFont typeface="Wingdings" pitchFamily="2" charset="2"/>
              <a:buChar char="ü"/>
            </a:pPr>
            <a:r>
              <a:rPr lang="en-US" altLang="zh-CN" sz="1200" b="1" dirty="0" smtClean="0">
                <a:latin typeface="楷体_GB2312" pitchFamily="49" charset="-122"/>
                <a:ea typeface="楷体_GB2312" pitchFamily="49" charset="-122"/>
              </a:rPr>
              <a:t>Binswanger</a:t>
            </a:r>
            <a:r>
              <a:rPr lang="zh-CN" altLang="en-US" sz="1200" b="1" dirty="0" smtClean="0">
                <a:latin typeface="楷体_GB2312" pitchFamily="49" charset="-122"/>
                <a:ea typeface="楷体_GB2312" pitchFamily="49" charset="-122"/>
              </a:rPr>
              <a:t>病的临床表现主要为缓慢进行性痴呆，记忆力、认知功能障碍、情感和人格改变、表情淡漠、妄想、轻度精神错乱</a:t>
            </a:r>
            <a:r>
              <a:rPr lang="zh-CN" altLang="en-US" sz="1200" dirty="0" smtClean="0">
                <a:latin typeface="楷体_GB2312" pitchFamily="49" charset="-122"/>
                <a:ea typeface="楷体_GB2312" pitchFamily="49" charset="-122"/>
              </a:rPr>
              <a:t>。</a:t>
            </a:r>
          </a:p>
          <a:p>
            <a:endParaRPr lang="zh-CN" altLang="en-US" dirty="0"/>
          </a:p>
        </p:txBody>
      </p:sp>
      <p:sp>
        <p:nvSpPr>
          <p:cNvPr id="4" name="灯片编号占位符 3"/>
          <p:cNvSpPr>
            <a:spLocks noGrp="1"/>
          </p:cNvSpPr>
          <p:nvPr>
            <p:ph type="sldNum" sz="quarter" idx="10"/>
          </p:nvPr>
        </p:nvSpPr>
        <p:spPr/>
        <p:txBody>
          <a:bodyPr/>
          <a:lstStyle/>
          <a:p>
            <a:fld id="{7D55215B-24CA-4815-B6FA-32263B0A20BE}" type="slidenum">
              <a:rPr lang="en-US" altLang="zh-CN" smtClean="0"/>
              <a:pPr/>
              <a:t>45</a:t>
            </a:fld>
            <a:endParaRPr lang="en-US" altLang="zh-CN"/>
          </a:p>
        </p:txBody>
      </p:sp>
    </p:spTree>
    <p:extLst>
      <p:ext uri="{BB962C8B-B14F-4D97-AF65-F5344CB8AC3E}">
        <p14:creationId xmlns:p14="http://schemas.microsoft.com/office/powerpoint/2010/main" val="34946370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sz="1200" b="1" dirty="0" smtClean="0">
                <a:latin typeface="楷体_GB2312" pitchFamily="49" charset="-122"/>
                <a:ea typeface="楷体_GB2312" pitchFamily="49" charset="-122"/>
              </a:rPr>
              <a:t>遗传因素所致的</a:t>
            </a:r>
            <a:r>
              <a:rPr lang="en-US" altLang="zh-CN" sz="1200" b="1" dirty="0" smtClean="0">
                <a:latin typeface="楷体_GB2312" pitchFamily="49" charset="-122"/>
                <a:ea typeface="楷体_GB2312" pitchFamily="49" charset="-122"/>
              </a:rPr>
              <a:t>CNS</a:t>
            </a:r>
            <a:r>
              <a:rPr lang="zh-CN" altLang="en-US" sz="1200" b="1" dirty="0" smtClean="0">
                <a:latin typeface="楷体_GB2312" pitchFamily="49" charset="-122"/>
                <a:ea typeface="楷体_GB2312" pitchFamily="49" charset="-122"/>
              </a:rPr>
              <a:t>髓鞘发育异常，多发生于儿童或青少年，起病隐袭，进行性加重，无缓解复发，临床表现包括发育迟缓、智能减退、抽搐及局灶性症状等，</a:t>
            </a:r>
            <a:r>
              <a:rPr lang="en-US" altLang="zh-CN" sz="1200" b="1" dirty="0" smtClean="0">
                <a:latin typeface="楷体_GB2312" pitchFamily="49" charset="-122"/>
                <a:ea typeface="楷体_GB2312" pitchFamily="49" charset="-122"/>
              </a:rPr>
              <a:t>MR</a:t>
            </a:r>
            <a:r>
              <a:rPr lang="zh-CN" altLang="en-US" sz="1200" b="1" dirty="0" smtClean="0">
                <a:latin typeface="楷体_GB2312" pitchFamily="49" charset="-122"/>
                <a:ea typeface="楷体_GB2312" pitchFamily="49" charset="-122"/>
              </a:rPr>
              <a:t>显示病灶对称，确诊主要依靠病理和生化酶学检查。</a:t>
            </a:r>
            <a:endParaRPr lang="zh-CN" altLang="en-US" sz="1200" dirty="0" smtClean="0">
              <a:latin typeface="楷体_GB2312" pitchFamily="49" charset="-122"/>
              <a:ea typeface="楷体_GB2312" pitchFamily="49" charset="-122"/>
            </a:endParaRPr>
          </a:p>
          <a:p>
            <a:endParaRPr lang="zh-CN" altLang="en-US" dirty="0"/>
          </a:p>
        </p:txBody>
      </p:sp>
      <p:sp>
        <p:nvSpPr>
          <p:cNvPr id="4" name="灯片编号占位符 3"/>
          <p:cNvSpPr>
            <a:spLocks noGrp="1"/>
          </p:cNvSpPr>
          <p:nvPr>
            <p:ph type="sldNum" sz="quarter" idx="10"/>
          </p:nvPr>
        </p:nvSpPr>
        <p:spPr/>
        <p:txBody>
          <a:bodyPr/>
          <a:lstStyle/>
          <a:p>
            <a:fld id="{7D55215B-24CA-4815-B6FA-32263B0A20BE}" type="slidenum">
              <a:rPr lang="en-US" altLang="zh-CN" smtClean="0"/>
              <a:pPr/>
              <a:t>48</a:t>
            </a:fld>
            <a:endParaRPr lang="en-US" altLang="zh-C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zh-CN" altLang="en-US" sz="1200" b="1" dirty="0" smtClean="0">
                <a:latin typeface="楷体_GB2312" pitchFamily="49" charset="-122"/>
                <a:ea typeface="楷体_GB2312" pitchFamily="49" charset="-122"/>
              </a:rPr>
              <a:t>又称为</a:t>
            </a:r>
            <a:r>
              <a:rPr kumimoji="1" lang="en-US" altLang="zh-CN" sz="1200" b="1" dirty="0" smtClean="0">
                <a:latin typeface="楷体_GB2312" pitchFamily="49" charset="-122"/>
                <a:ea typeface="楷体_GB2312" pitchFamily="49" charset="-122"/>
              </a:rPr>
              <a:t>HTLV-</a:t>
            </a:r>
            <a:r>
              <a:rPr kumimoji="1" lang="en-US" altLang="en-US" sz="1200" b="1" dirty="0" smtClean="0">
                <a:latin typeface="楷体_GB2312" pitchFamily="49" charset="-122"/>
                <a:ea typeface="楷体_GB2312" pitchFamily="49" charset="-122"/>
              </a:rPr>
              <a:t>Ⅰ</a:t>
            </a:r>
            <a:r>
              <a:rPr kumimoji="1" lang="zh-CN" altLang="en-US" sz="1200" b="1" dirty="0" smtClean="0">
                <a:latin typeface="楷体_GB2312" pitchFamily="49" charset="-122"/>
                <a:ea typeface="楷体_GB2312" pitchFamily="49" charset="-122"/>
              </a:rPr>
              <a:t>相关脊髓病（</a:t>
            </a:r>
            <a:r>
              <a:rPr kumimoji="1" lang="en-US" altLang="zh-CN" sz="1200" b="1" dirty="0" smtClean="0">
                <a:latin typeface="楷体_GB2312" pitchFamily="49" charset="-122"/>
                <a:ea typeface="楷体_GB2312" pitchFamily="49" charset="-122"/>
              </a:rPr>
              <a:t>HAM</a:t>
            </a:r>
            <a:r>
              <a:rPr kumimoji="1" lang="zh-CN" altLang="en-US" sz="1200" b="1" dirty="0" smtClean="0">
                <a:latin typeface="楷体_GB2312" pitchFamily="49" charset="-122"/>
                <a:ea typeface="楷体_GB2312" pitchFamily="49" charset="-122"/>
              </a:rPr>
              <a:t>），是人类嗜</a:t>
            </a:r>
            <a:r>
              <a:rPr kumimoji="1" lang="en-US" altLang="zh-CN" sz="1200" b="1" dirty="0" smtClean="0">
                <a:latin typeface="楷体_GB2312" pitchFamily="49" charset="-122"/>
                <a:ea typeface="楷体_GB2312" pitchFamily="49" charset="-122"/>
              </a:rPr>
              <a:t>T</a:t>
            </a:r>
            <a:r>
              <a:rPr kumimoji="1" lang="zh-CN" altLang="en-US" sz="1200" b="1" dirty="0" smtClean="0">
                <a:latin typeface="楷体_GB2312" pitchFamily="49" charset="-122"/>
                <a:ea typeface="楷体_GB2312" pitchFamily="49" charset="-122"/>
              </a:rPr>
              <a:t>淋巴细胞病毒</a:t>
            </a:r>
            <a:r>
              <a:rPr kumimoji="1" lang="en-US" altLang="zh-CN" sz="1200" b="1" dirty="0" smtClean="0">
                <a:latin typeface="楷体_GB2312" pitchFamily="49" charset="-122"/>
                <a:ea typeface="楷体_GB2312" pitchFamily="49" charset="-122"/>
              </a:rPr>
              <a:t>-</a:t>
            </a:r>
            <a:r>
              <a:rPr kumimoji="1" lang="en-US" altLang="en-US" sz="1200" b="1" dirty="0" smtClean="0">
                <a:latin typeface="楷体_GB2312" pitchFamily="49" charset="-122"/>
                <a:ea typeface="楷体_GB2312" pitchFamily="49" charset="-122"/>
              </a:rPr>
              <a:t>Ⅰ</a:t>
            </a:r>
            <a:r>
              <a:rPr kumimoji="1" lang="zh-CN" altLang="en-US" sz="1200" b="1" dirty="0" smtClean="0">
                <a:latin typeface="楷体_GB2312" pitchFamily="49" charset="-122"/>
                <a:ea typeface="楷体_GB2312" pitchFamily="49" charset="-122"/>
              </a:rPr>
              <a:t>型（</a:t>
            </a:r>
            <a:r>
              <a:rPr kumimoji="1" lang="en-US" altLang="zh-CN" sz="1200" b="1" dirty="0" smtClean="0">
                <a:latin typeface="楷体_GB2312" pitchFamily="49" charset="-122"/>
                <a:ea typeface="楷体_GB2312" pitchFamily="49" charset="-122"/>
              </a:rPr>
              <a:t>HTLV-Ⅰ</a:t>
            </a:r>
            <a:r>
              <a:rPr kumimoji="1" lang="zh-CN" altLang="en-US" sz="1200" b="1" dirty="0" smtClean="0">
                <a:latin typeface="楷体_GB2312" pitchFamily="49" charset="-122"/>
                <a:ea typeface="楷体_GB2312" pitchFamily="49" charset="-122"/>
              </a:rPr>
              <a:t>）感染引起的自身免疫反应。</a:t>
            </a:r>
            <a:r>
              <a:rPr kumimoji="1" lang="en-US" altLang="zh-CN" sz="1200" b="1" dirty="0" smtClean="0">
                <a:latin typeface="楷体_GB2312" pitchFamily="49" charset="-122"/>
                <a:ea typeface="楷体_GB2312" pitchFamily="49" charset="-122"/>
              </a:rPr>
              <a:t>35</a:t>
            </a:r>
            <a:r>
              <a:rPr kumimoji="1" lang="zh-CN" altLang="en-US" sz="1200" b="1" dirty="0" smtClean="0">
                <a:latin typeface="楷体_GB2312" pitchFamily="49" charset="-122"/>
                <a:ea typeface="楷体_GB2312" pitchFamily="49" charset="-122"/>
              </a:rPr>
              <a:t>～</a:t>
            </a:r>
            <a:r>
              <a:rPr kumimoji="1" lang="en-US" altLang="zh-CN" sz="1200" b="1" dirty="0" smtClean="0">
                <a:latin typeface="楷体_GB2312" pitchFamily="49" charset="-122"/>
                <a:ea typeface="楷体_GB2312" pitchFamily="49" charset="-122"/>
              </a:rPr>
              <a:t>45</a:t>
            </a:r>
            <a:r>
              <a:rPr kumimoji="1" lang="zh-CN" altLang="en-US" sz="1200" b="1" dirty="0" smtClean="0">
                <a:latin typeface="楷体_GB2312" pitchFamily="49" charset="-122"/>
                <a:ea typeface="楷体_GB2312" pitchFamily="49" charset="-122"/>
              </a:rPr>
              <a:t>岁多发</a:t>
            </a:r>
            <a:r>
              <a:rPr kumimoji="1" lang="en-US" altLang="zh-CN" sz="1200" b="1" dirty="0" smtClean="0">
                <a:latin typeface="楷体_GB2312" pitchFamily="49" charset="-122"/>
                <a:ea typeface="楷体_GB2312" pitchFamily="49" charset="-122"/>
              </a:rPr>
              <a:t>, </a:t>
            </a:r>
            <a:r>
              <a:rPr kumimoji="1" lang="zh-CN" altLang="en-US" sz="1200" b="1" dirty="0" smtClean="0">
                <a:latin typeface="楷体_GB2312" pitchFamily="49" charset="-122"/>
                <a:ea typeface="楷体_GB2312" pitchFamily="49" charset="-122"/>
              </a:rPr>
              <a:t>女性稍多。痉挛性截瘫是其突出的临床特点，颇似</a:t>
            </a:r>
            <a:r>
              <a:rPr kumimoji="1" lang="en-US" altLang="zh-CN" sz="1200" b="1" dirty="0" smtClean="0">
                <a:latin typeface="楷体_GB2312" pitchFamily="49" charset="-122"/>
                <a:ea typeface="楷体_GB2312" pitchFamily="49" charset="-122"/>
              </a:rPr>
              <a:t>MS</a:t>
            </a:r>
            <a:r>
              <a:rPr kumimoji="1" lang="zh-CN" altLang="en-US" sz="1200" b="1" dirty="0" smtClean="0">
                <a:latin typeface="楷体_GB2312" pitchFamily="49" charset="-122"/>
                <a:ea typeface="楷体_GB2312" pitchFamily="49" charset="-122"/>
              </a:rPr>
              <a:t>脊髓型，可出现</a:t>
            </a:r>
            <a:r>
              <a:rPr kumimoji="1" lang="en-US" altLang="zh-CN" sz="1200" b="1" dirty="0" smtClean="0">
                <a:latin typeface="楷体_GB2312" pitchFamily="49" charset="-122"/>
                <a:ea typeface="楷体_GB2312" pitchFamily="49" charset="-122"/>
              </a:rPr>
              <a:t>CSF</a:t>
            </a:r>
            <a:r>
              <a:rPr kumimoji="1" lang="zh-CN" altLang="en-US" sz="1200" b="1" dirty="0" smtClean="0">
                <a:latin typeface="楷体_GB2312" pitchFamily="49" charset="-122"/>
                <a:ea typeface="楷体_GB2312" pitchFamily="49" charset="-122"/>
              </a:rPr>
              <a:t>细胞数增高，</a:t>
            </a:r>
            <a:r>
              <a:rPr kumimoji="1" lang="en-US" altLang="zh-CN" sz="1200" b="1" dirty="0" smtClean="0">
                <a:latin typeface="楷体_GB2312" pitchFamily="49" charset="-122"/>
                <a:ea typeface="楷体_GB2312" pitchFamily="49" charset="-122"/>
              </a:rPr>
              <a:t>CSF-OB</a:t>
            </a:r>
            <a:r>
              <a:rPr kumimoji="1" lang="zh-CN" altLang="en-US" sz="1200" b="1" dirty="0" smtClean="0">
                <a:latin typeface="楷体_GB2312" pitchFamily="49" charset="-122"/>
                <a:ea typeface="楷体_GB2312" pitchFamily="49" charset="-122"/>
              </a:rPr>
              <a:t>阳性以及</a:t>
            </a:r>
            <a:r>
              <a:rPr kumimoji="1" lang="en-US" altLang="zh-CN" sz="1200" b="1" dirty="0" smtClean="0">
                <a:latin typeface="楷体_GB2312" pitchFamily="49" charset="-122"/>
                <a:ea typeface="楷体_GB2312" pitchFamily="49" charset="-122"/>
              </a:rPr>
              <a:t>VEP</a:t>
            </a:r>
            <a:r>
              <a:rPr kumimoji="1" lang="zh-CN" altLang="en-US" sz="1200" b="1" dirty="0" smtClean="0">
                <a:latin typeface="楷体_GB2312" pitchFamily="49" charset="-122"/>
                <a:ea typeface="楷体_GB2312" pitchFamily="49" charset="-122"/>
              </a:rPr>
              <a:t>、</a:t>
            </a:r>
            <a:r>
              <a:rPr kumimoji="1" lang="en-US" altLang="zh-CN" sz="1200" b="1" dirty="0" smtClean="0">
                <a:latin typeface="楷体_GB2312" pitchFamily="49" charset="-122"/>
                <a:ea typeface="楷体_GB2312" pitchFamily="49" charset="-122"/>
              </a:rPr>
              <a:t>BAEP</a:t>
            </a:r>
            <a:r>
              <a:rPr kumimoji="1" lang="zh-CN" altLang="en-US" sz="1200" b="1" dirty="0" smtClean="0">
                <a:latin typeface="楷体_GB2312" pitchFamily="49" charset="-122"/>
                <a:ea typeface="楷体_GB2312" pitchFamily="49" charset="-122"/>
              </a:rPr>
              <a:t>和</a:t>
            </a:r>
            <a:r>
              <a:rPr kumimoji="1" lang="en-US" altLang="zh-CN" sz="1200" b="1" dirty="0" smtClean="0">
                <a:latin typeface="楷体_GB2312" pitchFamily="49" charset="-122"/>
                <a:ea typeface="楷体_GB2312" pitchFamily="49" charset="-122"/>
              </a:rPr>
              <a:t>SEP</a:t>
            </a:r>
            <a:r>
              <a:rPr kumimoji="1" lang="zh-CN" altLang="en-US" sz="1200" b="1" dirty="0" smtClean="0">
                <a:latin typeface="楷体_GB2312" pitchFamily="49" charset="-122"/>
                <a:ea typeface="楷体_GB2312" pitchFamily="49" charset="-122"/>
              </a:rPr>
              <a:t>异常。放免法或</a:t>
            </a:r>
            <a:r>
              <a:rPr kumimoji="1" lang="en-US" altLang="zh-CN" sz="1200" b="1" dirty="0" smtClean="0">
                <a:latin typeface="楷体_GB2312" pitchFamily="49" charset="-122"/>
                <a:ea typeface="楷体_GB2312" pitchFamily="49" charset="-122"/>
              </a:rPr>
              <a:t>ELISA</a:t>
            </a:r>
            <a:r>
              <a:rPr kumimoji="1" lang="zh-CN" altLang="en-US" sz="1200" b="1" dirty="0" smtClean="0">
                <a:latin typeface="楷体_GB2312" pitchFamily="49" charset="-122"/>
                <a:ea typeface="楷体_GB2312" pitchFamily="49" charset="-122"/>
              </a:rPr>
              <a:t>法检测到血清和</a:t>
            </a:r>
            <a:r>
              <a:rPr kumimoji="1" lang="en-US" altLang="zh-CN" sz="1200" b="1" dirty="0" smtClean="0">
                <a:latin typeface="楷体_GB2312" pitchFamily="49" charset="-122"/>
                <a:ea typeface="楷体_GB2312" pitchFamily="49" charset="-122"/>
              </a:rPr>
              <a:t>CSF</a:t>
            </a:r>
            <a:r>
              <a:rPr kumimoji="1" lang="zh-CN" altLang="en-US" sz="1200" b="1" dirty="0" smtClean="0">
                <a:latin typeface="楷体_GB2312" pitchFamily="49" charset="-122"/>
                <a:ea typeface="楷体_GB2312" pitchFamily="49" charset="-122"/>
              </a:rPr>
              <a:t>中</a:t>
            </a:r>
            <a:r>
              <a:rPr kumimoji="1" lang="en-US" altLang="zh-CN" sz="1200" b="1" dirty="0" smtClean="0">
                <a:latin typeface="楷体_GB2312" pitchFamily="49" charset="-122"/>
                <a:ea typeface="楷体_GB2312" pitchFamily="49" charset="-122"/>
              </a:rPr>
              <a:t>HTLV-Ⅰ</a:t>
            </a:r>
            <a:r>
              <a:rPr kumimoji="1" lang="zh-CN" altLang="en-US" sz="1200" b="1" dirty="0" smtClean="0">
                <a:latin typeface="楷体_GB2312" pitchFamily="49" charset="-122"/>
                <a:ea typeface="楷体_GB2312" pitchFamily="49" charset="-122"/>
              </a:rPr>
              <a:t>抗体可作鉴别。</a:t>
            </a:r>
          </a:p>
          <a:p>
            <a:endParaRPr lang="zh-CN" altLang="en-US" dirty="0"/>
          </a:p>
        </p:txBody>
      </p:sp>
      <p:sp>
        <p:nvSpPr>
          <p:cNvPr id="4" name="灯片编号占位符 3"/>
          <p:cNvSpPr>
            <a:spLocks noGrp="1"/>
          </p:cNvSpPr>
          <p:nvPr>
            <p:ph type="sldNum" sz="quarter" idx="10"/>
          </p:nvPr>
        </p:nvSpPr>
        <p:spPr/>
        <p:txBody>
          <a:bodyPr/>
          <a:lstStyle/>
          <a:p>
            <a:fld id="{7D55215B-24CA-4815-B6FA-32263B0A20BE}" type="slidenum">
              <a:rPr lang="en-US" altLang="zh-CN" smtClean="0"/>
              <a:pPr/>
              <a:t>50</a:t>
            </a:fld>
            <a:endParaRPr lang="en-US" altLang="zh-CN"/>
          </a:p>
        </p:txBody>
      </p:sp>
    </p:spTree>
    <p:extLst>
      <p:ext uri="{BB962C8B-B14F-4D97-AF65-F5344CB8AC3E}">
        <p14:creationId xmlns:p14="http://schemas.microsoft.com/office/powerpoint/2010/main" val="32033778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D55215B-24CA-4815-B6FA-32263B0A20BE}" type="slidenum">
              <a:rPr lang="en-US" altLang="zh-CN" smtClean="0"/>
              <a:pPr/>
              <a:t>52</a:t>
            </a:fld>
            <a:endParaRPr lang="en-US" altLang="zh-C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baseline="0" dirty="0" smtClean="0"/>
          </a:p>
        </p:txBody>
      </p:sp>
      <p:sp>
        <p:nvSpPr>
          <p:cNvPr id="4" name="幻灯片编号占位符 3"/>
          <p:cNvSpPr>
            <a:spLocks noGrp="1"/>
          </p:cNvSpPr>
          <p:nvPr>
            <p:ph type="sldNum" sz="quarter" idx="10"/>
          </p:nvPr>
        </p:nvSpPr>
        <p:spPr/>
        <p:txBody>
          <a:bodyPr/>
          <a:lstStyle/>
          <a:p>
            <a:fld id="{7D55215B-24CA-4815-B6FA-32263B0A20BE}" type="slidenum">
              <a:rPr lang="en-US" altLang="zh-CN" smtClean="0"/>
              <a:pPr/>
              <a:t>53</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D55215B-24CA-4815-B6FA-32263B0A20BE}" type="slidenum">
              <a:rPr lang="en-US" altLang="zh-CN" smtClean="0"/>
              <a:pPr/>
              <a:t>7</a:t>
            </a:fld>
            <a:endParaRPr lang="en-US" altLang="zh-C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err="1" smtClean="0"/>
              <a:t>Glucocorticoid</a:t>
            </a:r>
            <a:r>
              <a:rPr lang="en-US" altLang="zh-CN" baseline="0" dirty="0" smtClean="0"/>
              <a:t> are used to manage either first attacks or acute exacerbations. They provide short-term clinical benefit by reducing the severity and shortening the duration of attacks. Whether treatment provides any long-term benefit on the course of the illness is less clear. Therefore, mild attacks are often not treated.</a:t>
            </a:r>
          </a:p>
          <a:p>
            <a:endParaRPr lang="en-US" altLang="zh-CN" baseline="0" dirty="0" smtClean="0"/>
          </a:p>
        </p:txBody>
      </p:sp>
      <p:sp>
        <p:nvSpPr>
          <p:cNvPr id="4" name="幻灯片编号占位符 3"/>
          <p:cNvSpPr>
            <a:spLocks noGrp="1"/>
          </p:cNvSpPr>
          <p:nvPr>
            <p:ph type="sldNum" sz="quarter" idx="10"/>
          </p:nvPr>
        </p:nvSpPr>
        <p:spPr/>
        <p:txBody>
          <a:bodyPr/>
          <a:lstStyle/>
          <a:p>
            <a:fld id="{7D55215B-24CA-4815-B6FA-32263B0A20BE}" type="slidenum">
              <a:rPr lang="en-US" altLang="zh-CN" smtClean="0"/>
              <a:pPr/>
              <a:t>54</a:t>
            </a:fld>
            <a:endParaRPr lang="en-US" altLang="zh-C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Plasma exchange may benefit patients with </a:t>
            </a:r>
            <a:r>
              <a:rPr lang="en-US" altLang="zh-CN" baseline="0" dirty="0" err="1" smtClean="0"/>
              <a:t>fulminant</a:t>
            </a:r>
            <a:r>
              <a:rPr lang="en-US" altLang="zh-CN" baseline="0" dirty="0" smtClean="0"/>
              <a:t> attacks of </a:t>
            </a:r>
            <a:r>
              <a:rPr lang="en-US" altLang="zh-CN" baseline="0" dirty="0" err="1" smtClean="0"/>
              <a:t>demyelination</a:t>
            </a:r>
            <a:r>
              <a:rPr lang="en-US" altLang="zh-CN" baseline="0" dirty="0" smtClean="0"/>
              <a:t> (not only MS) that are unresponsive to </a:t>
            </a:r>
            <a:r>
              <a:rPr lang="en-US" altLang="zh-CN" baseline="0" dirty="0" err="1" smtClean="0"/>
              <a:t>glucocorticoids</a:t>
            </a:r>
            <a:r>
              <a:rPr lang="en-US" altLang="zh-CN" baseline="0" dirty="0" smtClean="0"/>
              <a:t>. However, the cost is high, and the evidence of efficacy is only preliminary. </a:t>
            </a:r>
          </a:p>
        </p:txBody>
      </p:sp>
      <p:sp>
        <p:nvSpPr>
          <p:cNvPr id="4" name="幻灯片编号占位符 3"/>
          <p:cNvSpPr>
            <a:spLocks noGrp="1"/>
          </p:cNvSpPr>
          <p:nvPr>
            <p:ph type="sldNum" sz="quarter" idx="10"/>
          </p:nvPr>
        </p:nvSpPr>
        <p:spPr/>
        <p:txBody>
          <a:bodyPr/>
          <a:lstStyle/>
          <a:p>
            <a:fld id="{7D55215B-24CA-4815-B6FA-32263B0A20BE}" type="slidenum">
              <a:rPr lang="en-US" altLang="zh-CN" smtClean="0"/>
              <a:pPr/>
              <a:t>55</a:t>
            </a:fld>
            <a:endParaRPr lang="en-US" altLang="zh-C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baseline="0" dirty="0" smtClean="0"/>
          </a:p>
        </p:txBody>
      </p:sp>
      <p:sp>
        <p:nvSpPr>
          <p:cNvPr id="4" name="幻灯片编号占位符 3"/>
          <p:cNvSpPr>
            <a:spLocks noGrp="1"/>
          </p:cNvSpPr>
          <p:nvPr>
            <p:ph type="sldNum" sz="quarter" idx="10"/>
          </p:nvPr>
        </p:nvSpPr>
        <p:spPr/>
        <p:txBody>
          <a:bodyPr/>
          <a:lstStyle/>
          <a:p>
            <a:fld id="{7D55215B-24CA-4815-B6FA-32263B0A20BE}" type="slidenum">
              <a:rPr lang="en-US" altLang="zh-CN" smtClean="0"/>
              <a:pPr/>
              <a:t>56</a:t>
            </a:fld>
            <a:endParaRPr lang="en-US" altLang="zh-CN"/>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baseline="0" dirty="0" smtClean="0"/>
          </a:p>
        </p:txBody>
      </p:sp>
      <p:sp>
        <p:nvSpPr>
          <p:cNvPr id="4" name="幻灯片编号占位符 3"/>
          <p:cNvSpPr>
            <a:spLocks noGrp="1"/>
          </p:cNvSpPr>
          <p:nvPr>
            <p:ph type="sldNum" sz="quarter" idx="10"/>
          </p:nvPr>
        </p:nvSpPr>
        <p:spPr/>
        <p:txBody>
          <a:bodyPr/>
          <a:lstStyle/>
          <a:p>
            <a:fld id="{7D55215B-24CA-4815-B6FA-32263B0A20BE}" type="slidenum">
              <a:rPr lang="en-US" altLang="zh-CN" smtClean="0"/>
              <a:pPr/>
              <a:t>57</a:t>
            </a:fld>
            <a:endParaRPr lang="en-US" altLang="zh-CN"/>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baseline="0" dirty="0" smtClean="0"/>
          </a:p>
        </p:txBody>
      </p:sp>
      <p:sp>
        <p:nvSpPr>
          <p:cNvPr id="4" name="幻灯片编号占位符 3"/>
          <p:cNvSpPr>
            <a:spLocks noGrp="1"/>
          </p:cNvSpPr>
          <p:nvPr>
            <p:ph type="sldNum" sz="quarter" idx="10"/>
          </p:nvPr>
        </p:nvSpPr>
        <p:spPr/>
        <p:txBody>
          <a:bodyPr/>
          <a:lstStyle/>
          <a:p>
            <a:fld id="{7D55215B-24CA-4815-B6FA-32263B0A20BE}" type="slidenum">
              <a:rPr lang="en-US" altLang="zh-CN" smtClean="0"/>
              <a:pPr/>
              <a:t>58</a:t>
            </a:fld>
            <a:endParaRPr lang="en-US" altLang="zh-CN"/>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kumimoji="1" lang="zh-CN" altLang="en-US" sz="1200" b="1" smtClean="0">
                <a:latin typeface="楷体_GB2312" pitchFamily="49" charset="-122"/>
                <a:ea typeface="楷体_GB2312" pitchFamily="49" charset="-122"/>
              </a:rPr>
              <a:t>便秘者予以通便剂或间断灌肠处理。</a:t>
            </a:r>
            <a:endParaRPr lang="zh-CN" altLang="en-US"/>
          </a:p>
        </p:txBody>
      </p:sp>
      <p:sp>
        <p:nvSpPr>
          <p:cNvPr id="4" name="灯片编号占位符 3"/>
          <p:cNvSpPr>
            <a:spLocks noGrp="1"/>
          </p:cNvSpPr>
          <p:nvPr>
            <p:ph type="sldNum" sz="quarter" idx="10"/>
          </p:nvPr>
        </p:nvSpPr>
        <p:spPr/>
        <p:txBody>
          <a:bodyPr/>
          <a:lstStyle/>
          <a:p>
            <a:fld id="{7D55215B-24CA-4815-B6FA-32263B0A20BE}" type="slidenum">
              <a:rPr lang="en-US" altLang="zh-CN" smtClean="0"/>
              <a:pPr/>
              <a:t>61</a:t>
            </a:fld>
            <a:endParaRPr lang="en-US" altLang="zh-CN"/>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kumimoji="1" lang="zh-CN" altLang="en-US" sz="1200" b="1" dirty="0" smtClean="0">
                <a:latin typeface="楷体_GB2312" pitchFamily="49" charset="-122"/>
                <a:ea typeface="楷体_GB2312" pitchFamily="49" charset="-122"/>
              </a:rPr>
              <a:t>便秘者予以通便剂或间断灌肠处理。</a:t>
            </a:r>
            <a:endParaRPr lang="zh-CN" altLang="en-US" dirty="0"/>
          </a:p>
        </p:txBody>
      </p:sp>
      <p:sp>
        <p:nvSpPr>
          <p:cNvPr id="4" name="灯片编号占位符 3"/>
          <p:cNvSpPr>
            <a:spLocks noGrp="1"/>
          </p:cNvSpPr>
          <p:nvPr>
            <p:ph type="sldNum" sz="quarter" idx="10"/>
          </p:nvPr>
        </p:nvSpPr>
        <p:spPr/>
        <p:txBody>
          <a:bodyPr/>
          <a:lstStyle/>
          <a:p>
            <a:fld id="{7D55215B-24CA-4815-B6FA-32263B0A20BE}" type="slidenum">
              <a:rPr lang="en-US" altLang="zh-CN" smtClean="0"/>
              <a:pPr/>
              <a:t>62</a:t>
            </a:fld>
            <a:endParaRPr lang="en-US" altLang="zh-CN"/>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D55215B-24CA-4815-B6FA-32263B0A20BE}" type="slidenum">
              <a:rPr lang="en-US" altLang="zh-CN" smtClean="0"/>
              <a:pPr/>
              <a:t>66</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spcBef>
                <a:spcPct val="20000"/>
              </a:spcBef>
              <a:buClr>
                <a:schemeClr val="bg2"/>
              </a:buClr>
              <a:buSzPct val="80000"/>
              <a:buFont typeface="Wingdings" pitchFamily="2" charset="2"/>
              <a:buChar char="Ø"/>
            </a:pPr>
            <a:r>
              <a:rPr kumimoji="1" lang="en-US" altLang="zh-CN" sz="1200" dirty="0" smtClean="0">
                <a:latin typeface="Times New Roman" pitchFamily="18" charset="0"/>
                <a:ea typeface="黑体" pitchFamily="2" charset="-122"/>
              </a:rPr>
              <a:t>CNS</a:t>
            </a:r>
            <a:r>
              <a:rPr kumimoji="1" lang="zh-CN" altLang="en-US" sz="1200" dirty="0" smtClean="0">
                <a:latin typeface="Times New Roman" pitchFamily="18" charset="0"/>
                <a:ea typeface="黑体" pitchFamily="2" charset="-122"/>
              </a:rPr>
              <a:t>白质散在分布的多病灶</a:t>
            </a:r>
          </a:p>
          <a:p>
            <a:pPr>
              <a:spcBef>
                <a:spcPct val="20000"/>
              </a:spcBef>
              <a:buClr>
                <a:schemeClr val="bg2"/>
              </a:buClr>
              <a:buSzPct val="80000"/>
              <a:buFont typeface="Wingdings" pitchFamily="2" charset="2"/>
              <a:buChar char="Ø"/>
            </a:pPr>
            <a:r>
              <a:rPr kumimoji="1" lang="zh-CN" altLang="en-US" sz="1200" dirty="0" smtClean="0">
                <a:latin typeface="Times New Roman" pitchFamily="18" charset="0"/>
                <a:ea typeface="黑体" pitchFamily="2" charset="-122"/>
              </a:rPr>
              <a:t> 病程中的缓解复发</a:t>
            </a:r>
          </a:p>
          <a:p>
            <a:pPr>
              <a:spcBef>
                <a:spcPct val="20000"/>
              </a:spcBef>
              <a:buClr>
                <a:srgbClr val="FF0000"/>
              </a:buClr>
              <a:buSzPct val="90000"/>
              <a:buFont typeface="Wingdings 3" pitchFamily="18" charset="2"/>
              <a:buNone/>
            </a:pPr>
            <a:r>
              <a:rPr kumimoji="1" lang="zh-CN" altLang="en-US" sz="1200" dirty="0" smtClean="0">
                <a:latin typeface="Times New Roman" pitchFamily="18" charset="0"/>
                <a:ea typeface="黑体" pitchFamily="2" charset="-122"/>
              </a:rPr>
              <a:t>即：症状、体征的</a:t>
            </a:r>
            <a:r>
              <a:rPr kumimoji="1" lang="zh-CN" altLang="en-US" sz="1200" i="1" u="sng" dirty="0" smtClean="0">
                <a:latin typeface="Times New Roman" pitchFamily="18" charset="0"/>
                <a:ea typeface="华文行楷" pitchFamily="2" charset="-122"/>
              </a:rPr>
              <a:t>空间多发性</a:t>
            </a:r>
            <a:r>
              <a:rPr kumimoji="1" lang="zh-CN" altLang="en-US" sz="1200" dirty="0" smtClean="0">
                <a:latin typeface="Times New Roman" pitchFamily="18" charset="0"/>
                <a:ea typeface="黑体" pitchFamily="2" charset="-122"/>
              </a:rPr>
              <a:t>和病程的</a:t>
            </a:r>
            <a:r>
              <a:rPr kumimoji="1" lang="zh-CN" altLang="en-US" sz="1200" i="1" u="sng" dirty="0" smtClean="0">
                <a:latin typeface="Times New Roman" pitchFamily="18" charset="0"/>
                <a:ea typeface="华文行楷" pitchFamily="2" charset="-122"/>
              </a:rPr>
              <a:t>时间多发性</a:t>
            </a:r>
          </a:p>
          <a:p>
            <a:endParaRPr lang="zh-CN" altLang="en-US" dirty="0"/>
          </a:p>
        </p:txBody>
      </p:sp>
      <p:sp>
        <p:nvSpPr>
          <p:cNvPr id="4" name="灯片编号占位符 3"/>
          <p:cNvSpPr>
            <a:spLocks noGrp="1"/>
          </p:cNvSpPr>
          <p:nvPr>
            <p:ph type="sldNum" sz="quarter" idx="10"/>
          </p:nvPr>
        </p:nvSpPr>
        <p:spPr/>
        <p:txBody>
          <a:bodyPr/>
          <a:lstStyle/>
          <a:p>
            <a:fld id="{7D55215B-24CA-4815-B6FA-32263B0A20BE}" type="slidenum">
              <a:rPr lang="en-US" altLang="zh-CN" smtClean="0"/>
              <a:pPr/>
              <a:t>8</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Our country</a:t>
            </a:r>
            <a:r>
              <a:rPr lang="en-US" altLang="zh-CN" baseline="0" dirty="0" smtClean="0"/>
              <a:t> is a low-risk area.</a:t>
            </a:r>
            <a:endParaRPr lang="en-US" altLang="zh-CN" dirty="0" smtClean="0"/>
          </a:p>
          <a:p>
            <a:r>
              <a:rPr lang="en-US" altLang="zh-CN" dirty="0" smtClean="0"/>
              <a:t>Twins</a:t>
            </a:r>
            <a:r>
              <a:rPr lang="en-US" altLang="zh-CN" baseline="0" dirty="0" smtClean="0"/>
              <a:t> study. For example, </a:t>
            </a:r>
            <a:r>
              <a:rPr lang="en-US" altLang="zh-CN" sz="1200" kern="1200" baseline="0" dirty="0" err="1" smtClean="0">
                <a:solidFill>
                  <a:schemeClr val="tx1"/>
                </a:solidFill>
                <a:latin typeface="Arial" charset="0"/>
                <a:ea typeface="宋体" pitchFamily="2" charset="-122"/>
                <a:cs typeface="+mn-cs"/>
              </a:rPr>
              <a:t>Ebers</a:t>
            </a:r>
            <a:r>
              <a:rPr lang="en-US" altLang="zh-CN" sz="1200" kern="1200" baseline="0" dirty="0" smtClean="0">
                <a:solidFill>
                  <a:schemeClr val="tx1"/>
                </a:solidFill>
                <a:latin typeface="Arial" charset="0"/>
                <a:ea typeface="宋体" pitchFamily="2" charset="-122"/>
                <a:cs typeface="+mn-cs"/>
              </a:rPr>
              <a:t> and his colleague have found that the diagnosis was verified in 12 of</a:t>
            </a:r>
          </a:p>
          <a:p>
            <a:r>
              <a:rPr lang="en-US" altLang="zh-CN" sz="1200" kern="1200" baseline="0" dirty="0" smtClean="0">
                <a:solidFill>
                  <a:schemeClr val="tx1"/>
                </a:solidFill>
                <a:latin typeface="Arial" charset="0"/>
                <a:ea typeface="宋体" pitchFamily="2" charset="-122"/>
                <a:cs typeface="+mn-cs"/>
              </a:rPr>
              <a:t>35 pairs of monozygotic twins (34 percent) and in only 2 of 49 pairs of </a:t>
            </a:r>
            <a:r>
              <a:rPr lang="en-US" altLang="zh-CN" sz="1200" kern="1200" baseline="0" dirty="0" err="1" smtClean="0">
                <a:solidFill>
                  <a:schemeClr val="tx1"/>
                </a:solidFill>
                <a:latin typeface="Arial" charset="0"/>
                <a:ea typeface="宋体" pitchFamily="2" charset="-122"/>
                <a:cs typeface="+mn-cs"/>
              </a:rPr>
              <a:t>dizygotic</a:t>
            </a:r>
            <a:r>
              <a:rPr lang="en-US" altLang="zh-CN" sz="1200" kern="1200" baseline="0" dirty="0" smtClean="0">
                <a:solidFill>
                  <a:schemeClr val="tx1"/>
                </a:solidFill>
                <a:latin typeface="Arial" charset="0"/>
                <a:ea typeface="宋体" pitchFamily="2" charset="-122"/>
                <a:cs typeface="+mn-cs"/>
              </a:rPr>
              <a:t> twins (4 percent).</a:t>
            </a:r>
          </a:p>
          <a:p>
            <a:r>
              <a:rPr lang="en-US" altLang="zh-CN" sz="1200" kern="1200" baseline="0" dirty="0" smtClean="0">
                <a:solidFill>
                  <a:schemeClr val="tx1"/>
                </a:solidFill>
                <a:latin typeface="Arial" charset="0"/>
                <a:ea typeface="宋体" pitchFamily="2" charset="-122"/>
                <a:cs typeface="+mn-cs"/>
              </a:rPr>
              <a:t>HLA study. For example, certain </a:t>
            </a:r>
            <a:r>
              <a:rPr lang="en-US" altLang="zh-CN" sz="1200" kern="1200" baseline="0" dirty="0" err="1" smtClean="0">
                <a:solidFill>
                  <a:schemeClr val="tx1"/>
                </a:solidFill>
                <a:latin typeface="Arial" charset="0"/>
                <a:ea typeface="宋体" pitchFamily="2" charset="-122"/>
                <a:cs typeface="+mn-cs"/>
              </a:rPr>
              <a:t>histocompatibility</a:t>
            </a:r>
            <a:r>
              <a:rPr lang="en-US" altLang="zh-CN" sz="1200" kern="1200" baseline="0" dirty="0" smtClean="0">
                <a:solidFill>
                  <a:schemeClr val="tx1"/>
                </a:solidFill>
                <a:latin typeface="Arial" charset="0"/>
                <a:ea typeface="宋体" pitchFamily="2" charset="-122"/>
                <a:cs typeface="+mn-cs"/>
              </a:rPr>
              <a:t> locus antigens (HLAs) are more frequent in patients with MS than in</a:t>
            </a:r>
          </a:p>
          <a:p>
            <a:r>
              <a:rPr lang="en-US" altLang="zh-CN" sz="1200" kern="1200" baseline="0" dirty="0" smtClean="0">
                <a:solidFill>
                  <a:schemeClr val="tx1"/>
                </a:solidFill>
                <a:latin typeface="Arial" charset="0"/>
                <a:ea typeface="宋体" pitchFamily="2" charset="-122"/>
                <a:cs typeface="+mn-cs"/>
              </a:rPr>
              <a:t>control subjects.  The HLA </a:t>
            </a:r>
            <a:r>
              <a:rPr lang="en-US" altLang="zh-CN" sz="1200" kern="1200" baseline="0" dirty="0" err="1" smtClean="0">
                <a:solidFill>
                  <a:schemeClr val="tx1"/>
                </a:solidFill>
                <a:latin typeface="Arial" charset="0"/>
                <a:ea typeface="宋体" pitchFamily="2" charset="-122"/>
                <a:cs typeface="+mn-cs"/>
              </a:rPr>
              <a:t>haplotypes</a:t>
            </a:r>
            <a:r>
              <a:rPr lang="en-US" altLang="zh-CN" sz="1200" kern="1200" baseline="0" dirty="0" smtClean="0">
                <a:solidFill>
                  <a:schemeClr val="tx1"/>
                </a:solidFill>
                <a:latin typeface="Arial" charset="0"/>
                <a:ea typeface="宋体" pitchFamily="2" charset="-122"/>
                <a:cs typeface="+mn-cs"/>
              </a:rPr>
              <a:t> that are overrepresented in MS, such as HLA-DR2 and, to a lesser extent, -DR3, -B7, and</a:t>
            </a:r>
          </a:p>
          <a:p>
            <a:r>
              <a:rPr lang="en-US" altLang="zh-CN" sz="1200" kern="1200" baseline="0" dirty="0" smtClean="0">
                <a:solidFill>
                  <a:schemeClr val="tx1"/>
                </a:solidFill>
                <a:latin typeface="Arial" charset="0"/>
                <a:ea typeface="宋体" pitchFamily="2" charset="-122"/>
                <a:cs typeface="+mn-cs"/>
              </a:rPr>
              <a:t>-A3 are thought to be markers for an MS “susceptibility gene”— possibly an immune response gene.</a:t>
            </a:r>
            <a:endParaRPr lang="zh-CN" altLang="en-US" dirty="0"/>
          </a:p>
        </p:txBody>
      </p:sp>
      <p:sp>
        <p:nvSpPr>
          <p:cNvPr id="4" name="灯片编号占位符 3"/>
          <p:cNvSpPr>
            <a:spLocks noGrp="1"/>
          </p:cNvSpPr>
          <p:nvPr>
            <p:ph type="sldNum" sz="quarter" idx="10"/>
          </p:nvPr>
        </p:nvSpPr>
        <p:spPr/>
        <p:txBody>
          <a:bodyPr/>
          <a:lstStyle/>
          <a:p>
            <a:fld id="{7D55215B-24CA-4815-B6FA-32263B0A20BE}" type="slidenum">
              <a:rPr lang="en-US" altLang="zh-CN" smtClean="0"/>
              <a:pPr/>
              <a:t>9</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06BD6-B640-43E5-B3CC-B6420F19A9E7}" type="slidenum">
              <a:rPr lang="en-US" altLang="zh-CN"/>
              <a:pPr/>
              <a:t>10</a:t>
            </a:fld>
            <a:endParaRPr lang="en-US" altLang="zh-CN"/>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r>
              <a:rPr lang="zh-CN" altLang="en-US" dirty="0" smtClean="0"/>
              <a:t>共同抗原</a:t>
            </a:r>
            <a:endParaRPr lang="zh-CN" altLang="en-US" dirty="0"/>
          </a:p>
          <a:p>
            <a:r>
              <a:rPr lang="zh-CN" altLang="en-US" dirty="0"/>
              <a:t>交叉</a:t>
            </a:r>
            <a:r>
              <a:rPr lang="zh-CN" altLang="en-US" dirty="0" smtClean="0"/>
              <a:t>免疫反应</a:t>
            </a:r>
            <a:endParaRPr lang="en-US" altLang="zh-CN" dirty="0" smtClean="0"/>
          </a:p>
          <a:p>
            <a:endParaRPr lang="en-US" altLang="zh-CN" dirty="0" smtClean="0"/>
          </a:p>
          <a:p>
            <a:pPr algn="just">
              <a:buFont typeface="Wingdings" pitchFamily="2" charset="2"/>
              <a:buChar char="ü"/>
            </a:pPr>
            <a:r>
              <a:rPr kumimoji="1" lang="zh-CN" altLang="en-US" sz="1200" b="1" dirty="0" smtClean="0">
                <a:latin typeface="楷体_GB2312" pitchFamily="49" charset="-122"/>
                <a:ea typeface="楷体_GB2312" pitchFamily="49" charset="-122"/>
              </a:rPr>
              <a:t>在患者血清和脑脊液中可检测到多种病毒抗体的滴度升高。近年的研究热点是</a:t>
            </a:r>
            <a:r>
              <a:rPr kumimoji="1" lang="en-US" altLang="zh-CN" sz="1200" b="1" u="sng" dirty="0" smtClean="0">
                <a:solidFill>
                  <a:srgbClr val="0000FF"/>
                </a:solidFill>
                <a:latin typeface="楷体_GB2312" pitchFamily="49" charset="-122"/>
                <a:ea typeface="楷体_GB2312" pitchFamily="49" charset="-122"/>
              </a:rPr>
              <a:t>HHV-6</a:t>
            </a:r>
            <a:r>
              <a:rPr kumimoji="1" lang="zh-CN" altLang="en-US" sz="1200" b="1" dirty="0" smtClean="0">
                <a:latin typeface="楷体_GB2312" pitchFamily="49" charset="-122"/>
                <a:ea typeface="楷体_GB2312" pitchFamily="49" charset="-122"/>
              </a:rPr>
              <a:t>和</a:t>
            </a:r>
            <a:r>
              <a:rPr kumimoji="1" lang="en-US" altLang="zh-CN" sz="1200" b="1" u="sng" dirty="0" smtClean="0">
                <a:solidFill>
                  <a:srgbClr val="0000FF"/>
                </a:solidFill>
                <a:latin typeface="楷体_GB2312" pitchFamily="49" charset="-122"/>
                <a:ea typeface="楷体_GB2312" pitchFamily="49" charset="-122"/>
              </a:rPr>
              <a:t>EB</a:t>
            </a:r>
            <a:r>
              <a:rPr kumimoji="1" lang="zh-CN" altLang="en-US" sz="1200" b="1" u="sng" dirty="0" smtClean="0">
                <a:solidFill>
                  <a:srgbClr val="0000FF"/>
                </a:solidFill>
                <a:latin typeface="楷体_GB2312" pitchFamily="49" charset="-122"/>
                <a:ea typeface="楷体_GB2312" pitchFamily="49" charset="-122"/>
              </a:rPr>
              <a:t>病毒</a:t>
            </a:r>
            <a:r>
              <a:rPr kumimoji="1" lang="zh-CN" altLang="en-US" sz="1200" b="1" dirty="0" smtClean="0">
                <a:latin typeface="楷体_GB2312" pitchFamily="49" charset="-122"/>
                <a:ea typeface="楷体_GB2312" pitchFamily="49" charset="-122"/>
              </a:rPr>
              <a:t>。</a:t>
            </a:r>
          </a:p>
          <a:p>
            <a:pPr algn="just">
              <a:buClr>
                <a:schemeClr val="tx1"/>
              </a:buClr>
              <a:buFont typeface="Wingdings" pitchFamily="2" charset="2"/>
              <a:buChar char="ü"/>
            </a:pPr>
            <a:r>
              <a:rPr kumimoji="1" lang="zh-CN" altLang="en-US" sz="1200" b="1" u="sng" dirty="0" smtClean="0">
                <a:solidFill>
                  <a:srgbClr val="0000FF"/>
                </a:solidFill>
                <a:latin typeface="楷体_GB2312" pitchFamily="49" charset="-122"/>
                <a:ea typeface="楷体_GB2312" pitchFamily="49" charset="-122"/>
              </a:rPr>
              <a:t>分子模拟</a:t>
            </a:r>
            <a:r>
              <a:rPr kumimoji="1" lang="zh-CN" altLang="en-US" sz="1200" b="1" dirty="0" smtClean="0">
                <a:latin typeface="楷体_GB2312" pitchFamily="49" charset="-122"/>
                <a:ea typeface="楷体_GB2312" pitchFamily="49" charset="-122"/>
              </a:rPr>
              <a:t>机制认为患者所感染的病毒与</a:t>
            </a:r>
            <a:r>
              <a:rPr kumimoji="1" lang="en-US" altLang="zh-CN" sz="1200" b="1" dirty="0" smtClean="0">
                <a:latin typeface="楷体_GB2312" pitchFamily="49" charset="-122"/>
                <a:ea typeface="楷体_GB2312" pitchFamily="49" charset="-122"/>
              </a:rPr>
              <a:t>CNS</a:t>
            </a:r>
            <a:r>
              <a:rPr kumimoji="1" lang="zh-CN" altLang="en-US" sz="1200" b="1" dirty="0" smtClean="0">
                <a:latin typeface="楷体_GB2312" pitchFamily="49" charset="-122"/>
                <a:ea typeface="楷体_GB2312" pitchFamily="49" charset="-122"/>
              </a:rPr>
              <a:t>髓鞘蛋白（</a:t>
            </a:r>
            <a:r>
              <a:rPr kumimoji="1" lang="en-US" altLang="zh-CN" sz="1200" b="1" dirty="0" smtClean="0">
                <a:latin typeface="楷体_GB2312" pitchFamily="49" charset="-122"/>
                <a:ea typeface="楷体_GB2312" pitchFamily="49" charset="-122"/>
              </a:rPr>
              <a:t>MBP</a:t>
            </a:r>
            <a:r>
              <a:rPr kumimoji="1" lang="zh-CN" altLang="en-US" sz="1200" b="1" dirty="0" smtClean="0">
                <a:latin typeface="楷体_GB2312" pitchFamily="49" charset="-122"/>
                <a:ea typeface="楷体_GB2312" pitchFamily="49" charset="-122"/>
              </a:rPr>
              <a:t>）某段多肽的氨基酸序列相同或接近，使得免疫系统错误识别发生对自身抗原的免疫攻击</a:t>
            </a:r>
          </a:p>
          <a:p>
            <a:pPr algn="just">
              <a:buFont typeface="Wingdings" pitchFamily="2" charset="2"/>
              <a:buChar char="ü"/>
            </a:pPr>
            <a:r>
              <a:rPr kumimoji="1" lang="zh-CN" altLang="en-US" sz="1200" b="1" dirty="0" smtClean="0">
                <a:latin typeface="楷体_GB2312" pitchFamily="49" charset="-122"/>
                <a:ea typeface="楷体_GB2312" pitchFamily="49" charset="-122"/>
              </a:rPr>
              <a:t>其它致病机制还包括</a:t>
            </a:r>
            <a:r>
              <a:rPr kumimoji="1" lang="en-US" altLang="zh-CN" sz="1200" b="1" dirty="0" smtClean="0">
                <a:latin typeface="楷体_GB2312" pitchFamily="49" charset="-122"/>
                <a:ea typeface="楷体_GB2312" pitchFamily="49" charset="-122"/>
              </a:rPr>
              <a:t>B</a:t>
            </a:r>
            <a:r>
              <a:rPr kumimoji="1" lang="zh-CN" altLang="en-US" sz="1200" b="1" dirty="0" smtClean="0">
                <a:latin typeface="楷体_GB2312" pitchFamily="49" charset="-122"/>
                <a:ea typeface="楷体_GB2312" pitchFamily="49" charset="-122"/>
              </a:rPr>
              <a:t>淋巴细胞克隆的无限增长以及细胞毒性</a:t>
            </a:r>
            <a:r>
              <a:rPr kumimoji="1" lang="en-US" altLang="zh-CN" sz="1200" b="1" dirty="0" smtClean="0">
                <a:latin typeface="楷体_GB2312" pitchFamily="49" charset="-122"/>
                <a:ea typeface="楷体_GB2312" pitchFamily="49" charset="-122"/>
              </a:rPr>
              <a:t>T</a:t>
            </a:r>
            <a:r>
              <a:rPr kumimoji="1" lang="zh-CN" altLang="en-US" sz="1200" b="1" dirty="0" smtClean="0">
                <a:latin typeface="楷体_GB2312" pitchFamily="49" charset="-122"/>
                <a:ea typeface="楷体_GB2312" pitchFamily="49" charset="-122"/>
              </a:rPr>
              <a:t>淋巴细胞功能障碍等。</a:t>
            </a:r>
            <a:endParaRPr lang="zh-CN" altLang="en-US" sz="1200" b="1" u="sng" dirty="0" smtClean="0">
              <a:solidFill>
                <a:srgbClr val="0000FF"/>
              </a:solidFill>
              <a:latin typeface="楷体_GB2312" pitchFamily="49" charset="-122"/>
              <a:ea typeface="楷体_GB2312" pitchFamily="49" charset="-122"/>
            </a:endParaRPr>
          </a:p>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551027-13AB-4F8D-A127-96386D1B8319}" type="slidenum">
              <a:rPr lang="en-US" altLang="zh-CN"/>
              <a:pPr/>
              <a:t>11</a:t>
            </a:fld>
            <a:endParaRPr lang="en-US" altLang="zh-CN"/>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r>
              <a:rPr lang="zh-CN" altLang="en-US" sz="1000"/>
              <a:t>在活化下，</a:t>
            </a:r>
            <a:r>
              <a:rPr lang="en-US" altLang="zh-CN" sz="1000"/>
              <a:t>T-</a:t>
            </a:r>
            <a:r>
              <a:rPr lang="zh-CN" altLang="en-US" sz="1000"/>
              <a:t>细胞增加粘性分子的表达，使他们（</a:t>
            </a:r>
            <a:r>
              <a:rPr lang="en-US" altLang="zh-CN" sz="1000"/>
              <a:t>T-</a:t>
            </a:r>
            <a:r>
              <a:rPr lang="zh-CN" altLang="en-US" sz="1000"/>
              <a:t>细胞）能够附在内皮细胞上；</a:t>
            </a:r>
          </a:p>
          <a:p>
            <a:r>
              <a:rPr lang="zh-CN" altLang="en-US" sz="1000"/>
              <a:t>内皮细胞形成组织特异配合体，引导</a:t>
            </a:r>
            <a:r>
              <a:rPr lang="en-US" altLang="zh-CN" sz="1000"/>
              <a:t>T-</a:t>
            </a:r>
            <a:r>
              <a:rPr lang="zh-CN" altLang="en-US" sz="1000"/>
              <a:t>细胞移动到特殊的位置；</a:t>
            </a:r>
          </a:p>
          <a:p>
            <a:r>
              <a:rPr lang="zh-CN" altLang="en-US" sz="1000"/>
              <a:t>间接地通过选择、整合并释放金属蛋白酶，在</a:t>
            </a:r>
            <a:r>
              <a:rPr lang="en-US" altLang="zh-CN" sz="1000"/>
              <a:t>BBB</a:t>
            </a:r>
            <a:r>
              <a:rPr lang="zh-CN" altLang="en-US" sz="1000"/>
              <a:t>中的血管发生</a:t>
            </a:r>
            <a:r>
              <a:rPr lang="en-US" altLang="zh-CN" sz="1000"/>
              <a:t>T-</a:t>
            </a:r>
            <a:r>
              <a:rPr lang="zh-CN" altLang="en-US" sz="1000"/>
              <a:t>细胞溢出；</a:t>
            </a:r>
            <a:r>
              <a:rPr lang="en-US" altLang="zh-CN" sz="1000"/>
              <a:t>T-</a:t>
            </a:r>
            <a:r>
              <a:rPr lang="zh-CN" altLang="en-US" sz="1000"/>
              <a:t>细胞附着在</a:t>
            </a:r>
          </a:p>
          <a:p>
            <a:r>
              <a:rPr lang="zh-CN" altLang="en-US" sz="1000"/>
              <a:t>内皮细胞膜，渗透透过（渗出）；</a:t>
            </a:r>
          </a:p>
          <a:p>
            <a:r>
              <a:rPr lang="zh-CN" altLang="en-US" sz="1000"/>
              <a:t>被活化的</a:t>
            </a:r>
            <a:r>
              <a:rPr lang="en-US" altLang="zh-CN" sz="1000"/>
              <a:t>T-</a:t>
            </a:r>
            <a:r>
              <a:rPr lang="zh-CN" altLang="en-US" sz="1000"/>
              <a:t>细胞释放炎性细胞因子，诸如，</a:t>
            </a:r>
            <a:r>
              <a:rPr lang="en-US" altLang="zh-CN" sz="1000"/>
              <a:t>gamma-IFN</a:t>
            </a:r>
            <a:r>
              <a:rPr lang="zh-CN" altLang="en-US" sz="1000"/>
              <a:t>、淋巴毒素以及</a:t>
            </a:r>
            <a:r>
              <a:rPr lang="en-US" altLang="zh-CN" sz="1000"/>
              <a:t>alpha-TNF</a:t>
            </a:r>
            <a:r>
              <a:rPr lang="zh-CN" altLang="en-US" sz="1000"/>
              <a:t>（能够重新</a:t>
            </a:r>
          </a:p>
          <a:p>
            <a:r>
              <a:rPr lang="zh-CN" altLang="en-US" sz="1000"/>
              <a:t>募集增加炎性细胞）；</a:t>
            </a:r>
          </a:p>
          <a:p>
            <a:r>
              <a:rPr lang="zh-CN" altLang="en-US" sz="1000"/>
              <a:t>血管周围的巨噬细胞和微胶质细胞（可能是内皮细胞和星细胞）在细胞中扮演着抗原呈递细</a:t>
            </a:r>
          </a:p>
          <a:p>
            <a:r>
              <a:rPr lang="zh-CN" altLang="en-US" sz="1000"/>
              <a:t>胞的作用。组成髓鞘的主要组成部分（髓磷脂和髓磷脂结合蛋白）是主要的组织复合体</a:t>
            </a:r>
          </a:p>
          <a:p>
            <a:r>
              <a:rPr lang="zh-CN" altLang="en-US" sz="1000"/>
              <a:t>（</a:t>
            </a:r>
            <a:r>
              <a:rPr lang="en-US" altLang="zh-CN" sz="1000"/>
              <a:t>MHC</a:t>
            </a:r>
            <a:r>
              <a:rPr lang="zh-CN" altLang="en-US" sz="1000"/>
              <a:t>，它的作用之一就是促使</a:t>
            </a:r>
            <a:r>
              <a:rPr lang="en-US" altLang="zh-CN" sz="1000"/>
              <a:t>T-</a:t>
            </a:r>
            <a:r>
              <a:rPr lang="zh-CN" altLang="en-US" sz="1000"/>
              <a:t>细胞进一步的活化和增殖）；</a:t>
            </a:r>
          </a:p>
          <a:p>
            <a:r>
              <a:rPr lang="en-US" altLang="zh-CN" sz="1000"/>
              <a:t>T-</a:t>
            </a:r>
            <a:r>
              <a:rPr lang="zh-CN" altLang="en-US" sz="1000"/>
              <a:t>细胞细胞毒素、巨噬细胞和微胶质细胞（</a:t>
            </a:r>
            <a:r>
              <a:rPr lang="en-US" altLang="zh-CN" sz="1000"/>
              <a:t>microglia</a:t>
            </a:r>
            <a:r>
              <a:rPr lang="zh-CN" altLang="en-US" sz="1000"/>
              <a:t>）进一步产生大量的生物活性物质和炎性</a:t>
            </a:r>
          </a:p>
          <a:p>
            <a:r>
              <a:rPr lang="zh-CN" altLang="en-US" sz="1000"/>
              <a:t>细胞因子，诸如</a:t>
            </a:r>
            <a:r>
              <a:rPr lang="en-US" altLang="zh-CN" sz="1000"/>
              <a:t>alpha-TNF</a:t>
            </a:r>
            <a:r>
              <a:rPr lang="zh-CN" altLang="en-US" sz="1000"/>
              <a:t>直接侵袭少突细胞，引起细胞死亡和脱髓鞘；</a:t>
            </a:r>
          </a:p>
          <a:p>
            <a:r>
              <a:rPr lang="zh-CN" altLang="en-US" sz="1000"/>
              <a:t>被活化的</a:t>
            </a:r>
            <a:r>
              <a:rPr lang="en-US" altLang="zh-CN" sz="1000"/>
              <a:t>T-</a:t>
            </a:r>
            <a:r>
              <a:rPr lang="zh-CN" altLang="en-US" sz="1000"/>
              <a:t>细胞促使</a:t>
            </a:r>
            <a:r>
              <a:rPr lang="en-US" altLang="zh-CN" sz="1000"/>
              <a:t>B-</a:t>
            </a:r>
            <a:r>
              <a:rPr lang="zh-CN" altLang="en-US" sz="1000"/>
              <a:t>细胞产生对抗髓磷脂的抗体。抗体</a:t>
            </a:r>
            <a:r>
              <a:rPr lang="en-US" altLang="zh-CN" sz="1000"/>
              <a:t>/</a:t>
            </a:r>
            <a:r>
              <a:rPr lang="zh-CN" altLang="en-US" sz="1000"/>
              <a:t>抗原相互作用引起补体（它促进巨</a:t>
            </a:r>
          </a:p>
          <a:p>
            <a:r>
              <a:rPr lang="zh-CN" altLang="en-US" sz="1000"/>
              <a:t>噬细胞功能，具有协同作用）的释放，直接溶解少突细胞（主要具有形成髓磷脂的作用）；</a:t>
            </a:r>
          </a:p>
          <a:p>
            <a:r>
              <a:rPr lang="zh-CN" altLang="en-US" sz="1000"/>
              <a:t>炎性反应导致血脑屏障（</a:t>
            </a:r>
            <a:r>
              <a:rPr lang="en-US" altLang="zh-CN" sz="1000"/>
              <a:t>BBB</a:t>
            </a:r>
            <a:r>
              <a:rPr lang="zh-CN" altLang="en-US" sz="1000"/>
              <a:t>）变化，允许单核细胞和其它炎性细胞进一步的汇集；</a:t>
            </a:r>
          </a:p>
          <a:p>
            <a:endParaRPr lang="en-US" altLang="zh-CN" sz="10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D55215B-24CA-4815-B6FA-32263B0A20BE}" type="slidenum">
              <a:rPr lang="en-US" altLang="zh-CN" smtClean="0"/>
              <a:pPr/>
              <a:t>12</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2">
        <a:schemeClr val="bg2"/>
      </p:bgRef>
    </p:bg>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30" name="日期占位符 29"/>
          <p:cNvSpPr>
            <a:spLocks noGrp="1"/>
          </p:cNvSpPr>
          <p:nvPr>
            <p:ph type="dt" sz="half" idx="10"/>
          </p:nvPr>
        </p:nvSpPr>
        <p:spPr/>
        <p:txBody>
          <a:bodyPr/>
          <a:lstStyle/>
          <a:p>
            <a:endParaRPr lang="en-US" altLang="zh-CN"/>
          </a:p>
        </p:txBody>
      </p:sp>
      <p:sp>
        <p:nvSpPr>
          <p:cNvPr id="19" name="页脚占位符 18"/>
          <p:cNvSpPr>
            <a:spLocks noGrp="1"/>
          </p:cNvSpPr>
          <p:nvPr>
            <p:ph type="ftr" sz="quarter" idx="11"/>
          </p:nvPr>
        </p:nvSpPr>
        <p:spPr/>
        <p:txBody>
          <a:bodyPr/>
          <a:lstStyle/>
          <a:p>
            <a:endParaRPr lang="en-US" altLang="zh-CN"/>
          </a:p>
        </p:txBody>
      </p:sp>
      <p:sp>
        <p:nvSpPr>
          <p:cNvPr id="27" name="灯片编号占位符 26"/>
          <p:cNvSpPr>
            <a:spLocks noGrp="1"/>
          </p:cNvSpPr>
          <p:nvPr>
            <p:ph type="sldNum" sz="quarter" idx="12"/>
          </p:nvPr>
        </p:nvSpPr>
        <p:spPr/>
        <p:txBody>
          <a:bodyPr/>
          <a:lstStyle/>
          <a:p>
            <a:fld id="{D634BC7D-CC12-4A92-BEF4-2EC455C62F12}" type="slidenum">
              <a:rPr lang="en-US" altLang="zh-CN" smtClean="0"/>
              <a:pPr/>
              <a:t>‹#›</a:t>
            </a:fld>
            <a:endParaRPr lang="en-US" altLang="zh-C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endParaRPr lang="en-US" altLang="zh-CN"/>
          </a:p>
        </p:txBody>
      </p:sp>
      <p:sp>
        <p:nvSpPr>
          <p:cNvPr id="5" name="页脚占位符 4"/>
          <p:cNvSpPr>
            <a:spLocks noGrp="1"/>
          </p:cNvSpPr>
          <p:nvPr>
            <p:ph type="ftr" sz="quarter" idx="11"/>
          </p:nvPr>
        </p:nvSpPr>
        <p:spPr/>
        <p:txBody>
          <a:bodyPr/>
          <a:lstStyle/>
          <a:p>
            <a:endParaRPr lang="en-US" altLang="zh-CN"/>
          </a:p>
        </p:txBody>
      </p:sp>
      <p:sp>
        <p:nvSpPr>
          <p:cNvPr id="6" name="灯片编号占位符 5"/>
          <p:cNvSpPr>
            <a:spLocks noGrp="1"/>
          </p:cNvSpPr>
          <p:nvPr>
            <p:ph type="sldNum" sz="quarter" idx="12"/>
          </p:nvPr>
        </p:nvSpPr>
        <p:spPr/>
        <p:txBody>
          <a:bodyPr/>
          <a:lstStyle/>
          <a:p>
            <a:fld id="{5133D52B-83AC-4326-AA2E-2224F94D8847}" type="slidenum">
              <a:rPr lang="en-US" altLang="zh-CN" smtClean="0"/>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1"/>
            <a:ext cx="2057400" cy="5211763"/>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914401"/>
            <a:ext cx="6019800" cy="5211763"/>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endParaRPr lang="en-US" altLang="zh-CN"/>
          </a:p>
        </p:txBody>
      </p:sp>
      <p:sp>
        <p:nvSpPr>
          <p:cNvPr id="5" name="页脚占位符 4"/>
          <p:cNvSpPr>
            <a:spLocks noGrp="1"/>
          </p:cNvSpPr>
          <p:nvPr>
            <p:ph type="ftr" sz="quarter" idx="11"/>
          </p:nvPr>
        </p:nvSpPr>
        <p:spPr/>
        <p:txBody>
          <a:bodyPr/>
          <a:lstStyle/>
          <a:p>
            <a:endParaRPr lang="en-US" altLang="zh-CN"/>
          </a:p>
        </p:txBody>
      </p:sp>
      <p:sp>
        <p:nvSpPr>
          <p:cNvPr id="6" name="灯片编号占位符 5"/>
          <p:cNvSpPr>
            <a:spLocks noGrp="1"/>
          </p:cNvSpPr>
          <p:nvPr>
            <p:ph type="sldNum" sz="quarter" idx="12"/>
          </p:nvPr>
        </p:nvSpPr>
        <p:spPr/>
        <p:txBody>
          <a:bodyPr/>
          <a:lstStyle/>
          <a:p>
            <a:fld id="{5C3FBF49-C6D3-4FA0-991F-2682AB209EA6}" type="slidenum">
              <a:rPr lang="en-US" altLang="zh-CN" smtClean="0"/>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457200"/>
            <a:ext cx="8229600" cy="5410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页脚占位符 2"/>
          <p:cNvSpPr>
            <a:spLocks noGrp="1"/>
          </p:cNvSpPr>
          <p:nvPr>
            <p:ph type="ftr" sz="quarter" idx="10"/>
          </p:nvPr>
        </p:nvSpPr>
        <p:spPr>
          <a:xfrm>
            <a:off x="3124200" y="6248400"/>
            <a:ext cx="2895600" cy="457200"/>
          </a:xfrm>
        </p:spPr>
        <p:txBody>
          <a:bodyPr/>
          <a:lstStyle>
            <a:lvl1pPr>
              <a:defRPr/>
            </a:lvl1pPr>
          </a:lstStyle>
          <a:p>
            <a:endParaRPr lang="en-US" altLang="zh-CN"/>
          </a:p>
        </p:txBody>
      </p:sp>
      <p:sp>
        <p:nvSpPr>
          <p:cNvPr id="4" name="灯片编号占位符 3"/>
          <p:cNvSpPr>
            <a:spLocks noGrp="1"/>
          </p:cNvSpPr>
          <p:nvPr>
            <p:ph type="sldNum" sz="quarter" idx="11"/>
          </p:nvPr>
        </p:nvSpPr>
        <p:spPr>
          <a:xfrm>
            <a:off x="6553200" y="6248400"/>
            <a:ext cx="2133600" cy="457200"/>
          </a:xfrm>
        </p:spPr>
        <p:txBody>
          <a:bodyPr/>
          <a:lstStyle>
            <a:lvl1pPr>
              <a:defRPr/>
            </a:lvl1pPr>
          </a:lstStyle>
          <a:p>
            <a:fld id="{52D07935-2DCA-4E1C-B15F-477E11488BD7}" type="slidenum">
              <a:rPr lang="en-US" altLang="zh-CN"/>
              <a:pPr/>
              <a:t>‹#›</a:t>
            </a:fld>
            <a:endParaRPr lang="en-US" altLang="zh-CN"/>
          </a:p>
        </p:txBody>
      </p:sp>
      <p:sp>
        <p:nvSpPr>
          <p:cNvPr id="5" name="日期占位符 4"/>
          <p:cNvSpPr>
            <a:spLocks noGrp="1"/>
          </p:cNvSpPr>
          <p:nvPr>
            <p:ph type="dt" sz="half" idx="12"/>
          </p:nvPr>
        </p:nvSpPr>
        <p:spPr>
          <a:xfrm>
            <a:off x="457200" y="6245225"/>
            <a:ext cx="2133600" cy="476250"/>
          </a:xfrm>
        </p:spPr>
        <p:txBody>
          <a:bodyPr/>
          <a:lstStyle>
            <a:lvl1pPr>
              <a:defRPr/>
            </a:lvl1pPr>
          </a:lstStyle>
          <a:p>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13716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981200"/>
            <a:ext cx="4038600" cy="3886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4038600" cy="3886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0"/>
          </p:nvPr>
        </p:nvSpPr>
        <p:spPr>
          <a:xfrm>
            <a:off x="3124200" y="6248400"/>
            <a:ext cx="2895600" cy="457200"/>
          </a:xfrm>
        </p:spPr>
        <p:txBody>
          <a:bodyPr/>
          <a:lstStyle>
            <a:lvl1pPr>
              <a:defRPr/>
            </a:lvl1pPr>
          </a:lstStyle>
          <a:p>
            <a:endParaRPr lang="en-US" altLang="zh-CN"/>
          </a:p>
        </p:txBody>
      </p:sp>
      <p:sp>
        <p:nvSpPr>
          <p:cNvPr id="6" name="灯片编号占位符 5"/>
          <p:cNvSpPr>
            <a:spLocks noGrp="1"/>
          </p:cNvSpPr>
          <p:nvPr>
            <p:ph type="sldNum" sz="quarter" idx="11"/>
          </p:nvPr>
        </p:nvSpPr>
        <p:spPr>
          <a:xfrm>
            <a:off x="6553200" y="6248400"/>
            <a:ext cx="2133600" cy="457200"/>
          </a:xfrm>
        </p:spPr>
        <p:txBody>
          <a:bodyPr/>
          <a:lstStyle>
            <a:lvl1pPr>
              <a:defRPr/>
            </a:lvl1pPr>
          </a:lstStyle>
          <a:p>
            <a:fld id="{CC30EBA2-3B0B-4F5C-AEEE-D2FCB2CD6235}" type="slidenum">
              <a:rPr lang="en-US" altLang="zh-CN"/>
              <a:pPr/>
              <a:t>‹#›</a:t>
            </a:fld>
            <a:endParaRPr lang="en-US" altLang="zh-CN"/>
          </a:p>
        </p:txBody>
      </p:sp>
      <p:sp>
        <p:nvSpPr>
          <p:cNvPr id="7" name="日期占位符 6"/>
          <p:cNvSpPr>
            <a:spLocks noGrp="1"/>
          </p:cNvSpPr>
          <p:nvPr>
            <p:ph type="dt" sz="half" idx="12"/>
          </p:nvPr>
        </p:nvSpPr>
        <p:spPr>
          <a:xfrm>
            <a:off x="457200" y="6245225"/>
            <a:ext cx="2133600" cy="476250"/>
          </a:xfrm>
        </p:spPr>
        <p:txBody>
          <a:bodyPr/>
          <a:lstStyle>
            <a:lvl1pPr>
              <a:defRPr/>
            </a:lvl1pPr>
          </a:lstStyle>
          <a:p>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endParaRPr lang="en-US" altLang="zh-CN"/>
          </a:p>
        </p:txBody>
      </p:sp>
      <p:sp>
        <p:nvSpPr>
          <p:cNvPr id="5" name="页脚占位符 4"/>
          <p:cNvSpPr>
            <a:spLocks noGrp="1"/>
          </p:cNvSpPr>
          <p:nvPr>
            <p:ph type="ftr" sz="quarter" idx="11"/>
          </p:nvPr>
        </p:nvSpPr>
        <p:spPr/>
        <p:txBody>
          <a:bodyPr/>
          <a:lstStyle/>
          <a:p>
            <a:endParaRPr lang="en-US" altLang="zh-CN"/>
          </a:p>
        </p:txBody>
      </p:sp>
      <p:sp>
        <p:nvSpPr>
          <p:cNvPr id="6" name="灯片编号占位符 5"/>
          <p:cNvSpPr>
            <a:spLocks noGrp="1"/>
          </p:cNvSpPr>
          <p:nvPr>
            <p:ph type="sldNum" sz="quarter" idx="12"/>
          </p:nvPr>
        </p:nvSpPr>
        <p:spPr/>
        <p:txBody>
          <a:bodyPr/>
          <a:lstStyle/>
          <a:p>
            <a:fld id="{12E2E037-8921-43E3-A7C3-17737FF54996}" type="slidenum">
              <a:rPr lang="en-US" altLang="zh-CN" smtClean="0"/>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p>
            <a:endParaRPr lang="en-US" altLang="zh-CN"/>
          </a:p>
        </p:txBody>
      </p:sp>
      <p:sp>
        <p:nvSpPr>
          <p:cNvPr id="5" name="页脚占位符 4"/>
          <p:cNvSpPr>
            <a:spLocks noGrp="1"/>
          </p:cNvSpPr>
          <p:nvPr>
            <p:ph type="ftr" sz="quarter" idx="11"/>
          </p:nvPr>
        </p:nvSpPr>
        <p:spPr/>
        <p:txBody>
          <a:bodyPr/>
          <a:lstStyle/>
          <a:p>
            <a:endParaRPr lang="en-US" altLang="zh-CN"/>
          </a:p>
        </p:txBody>
      </p:sp>
      <p:sp>
        <p:nvSpPr>
          <p:cNvPr id="6" name="灯片编号占位符 5"/>
          <p:cNvSpPr>
            <a:spLocks noGrp="1"/>
          </p:cNvSpPr>
          <p:nvPr>
            <p:ph type="sldNum" sz="quarter" idx="12"/>
          </p:nvPr>
        </p:nvSpPr>
        <p:spPr/>
        <p:txBody>
          <a:bodyPr/>
          <a:lstStyle/>
          <a:p>
            <a:fld id="{5C9190AE-08D1-4C8A-815D-7552E5D17DE8}" type="slidenum">
              <a:rPr lang="en-US" altLang="zh-CN" smtClean="0"/>
              <a:pPr/>
              <a:t>‹#›</a:t>
            </a:fld>
            <a:endParaRPr lang="en-US" altLang="zh-C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endParaRPr lang="en-US" altLang="zh-CN"/>
          </a:p>
        </p:txBody>
      </p:sp>
      <p:sp>
        <p:nvSpPr>
          <p:cNvPr id="6" name="页脚占位符 5"/>
          <p:cNvSpPr>
            <a:spLocks noGrp="1"/>
          </p:cNvSpPr>
          <p:nvPr>
            <p:ph type="ftr" sz="quarter" idx="11"/>
          </p:nvPr>
        </p:nvSpPr>
        <p:spPr/>
        <p:txBody>
          <a:bodyPr/>
          <a:lstStyle/>
          <a:p>
            <a:endParaRPr lang="en-US" altLang="zh-CN"/>
          </a:p>
        </p:txBody>
      </p:sp>
      <p:sp>
        <p:nvSpPr>
          <p:cNvPr id="7" name="灯片编号占位符 6"/>
          <p:cNvSpPr>
            <a:spLocks noGrp="1"/>
          </p:cNvSpPr>
          <p:nvPr>
            <p:ph type="sldNum" sz="quarter" idx="12"/>
          </p:nvPr>
        </p:nvSpPr>
        <p:spPr/>
        <p:txBody>
          <a:bodyPr/>
          <a:lstStyle/>
          <a:p>
            <a:fld id="{3B43457A-85D7-44DA-BFD2-39191CB14B12}" type="slidenum">
              <a:rPr lang="en-US" altLang="zh-CN" smtClean="0"/>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tIns="45720" anchor="b"/>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endParaRPr lang="en-US" altLang="zh-CN"/>
          </a:p>
        </p:txBody>
      </p:sp>
      <p:sp>
        <p:nvSpPr>
          <p:cNvPr id="8" name="页脚占位符 7"/>
          <p:cNvSpPr>
            <a:spLocks noGrp="1"/>
          </p:cNvSpPr>
          <p:nvPr>
            <p:ph type="ftr" sz="quarter" idx="11"/>
          </p:nvPr>
        </p:nvSpPr>
        <p:spPr/>
        <p:txBody>
          <a:bodyPr/>
          <a:lstStyle/>
          <a:p>
            <a:endParaRPr lang="en-US" altLang="zh-CN"/>
          </a:p>
        </p:txBody>
      </p:sp>
      <p:sp>
        <p:nvSpPr>
          <p:cNvPr id="9" name="灯片编号占位符 8"/>
          <p:cNvSpPr>
            <a:spLocks noGrp="1"/>
          </p:cNvSpPr>
          <p:nvPr>
            <p:ph type="sldNum" sz="quarter" idx="12"/>
          </p:nvPr>
        </p:nvSpPr>
        <p:spPr/>
        <p:txBody>
          <a:bodyPr/>
          <a:lstStyle/>
          <a:p>
            <a:fld id="{604B7F67-368D-4263-9DCC-547625E68FE2}" type="slidenum">
              <a:rPr lang="en-US" altLang="zh-CN" smtClean="0"/>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endParaRPr lang="en-US" altLang="zh-CN"/>
          </a:p>
        </p:txBody>
      </p:sp>
      <p:sp>
        <p:nvSpPr>
          <p:cNvPr id="4" name="页脚占位符 3"/>
          <p:cNvSpPr>
            <a:spLocks noGrp="1"/>
          </p:cNvSpPr>
          <p:nvPr>
            <p:ph type="ftr" sz="quarter" idx="11"/>
          </p:nvPr>
        </p:nvSpPr>
        <p:spPr/>
        <p:txBody>
          <a:bodyPr/>
          <a:lstStyle/>
          <a:p>
            <a:endParaRPr lang="en-US" altLang="zh-CN"/>
          </a:p>
        </p:txBody>
      </p:sp>
      <p:sp>
        <p:nvSpPr>
          <p:cNvPr id="5" name="灯片编号占位符 4"/>
          <p:cNvSpPr>
            <a:spLocks noGrp="1"/>
          </p:cNvSpPr>
          <p:nvPr>
            <p:ph type="sldNum" sz="quarter" idx="12"/>
          </p:nvPr>
        </p:nvSpPr>
        <p:spPr/>
        <p:txBody>
          <a:bodyPr/>
          <a:lstStyle/>
          <a:p>
            <a:fld id="{07ACD09C-F631-44F3-9BB7-607892ABF030}" type="slidenum">
              <a:rPr lang="en-US" altLang="zh-CN" smtClean="0"/>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en-US" altLang="zh-CN"/>
          </a:p>
        </p:txBody>
      </p:sp>
      <p:sp>
        <p:nvSpPr>
          <p:cNvPr id="3" name="页脚占位符 2"/>
          <p:cNvSpPr>
            <a:spLocks noGrp="1"/>
          </p:cNvSpPr>
          <p:nvPr>
            <p:ph type="ftr" sz="quarter" idx="11"/>
          </p:nvPr>
        </p:nvSpPr>
        <p:spPr/>
        <p:txBody>
          <a:bodyPr/>
          <a:lstStyle/>
          <a:p>
            <a:endParaRPr lang="en-US" altLang="zh-CN"/>
          </a:p>
        </p:txBody>
      </p:sp>
      <p:sp>
        <p:nvSpPr>
          <p:cNvPr id="4" name="灯片编号占位符 3"/>
          <p:cNvSpPr>
            <a:spLocks noGrp="1"/>
          </p:cNvSpPr>
          <p:nvPr>
            <p:ph type="sldNum" sz="quarter" idx="12"/>
          </p:nvPr>
        </p:nvSpPr>
        <p:spPr/>
        <p:txBody>
          <a:bodyPr/>
          <a:lstStyle/>
          <a:p>
            <a:fld id="{03BF23DE-EA50-44DE-86B5-571FB1EF5A03}" type="slidenum">
              <a:rPr lang="en-US" altLang="zh-CN" smtClean="0"/>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endParaRPr lang="en-US" altLang="zh-CN"/>
          </a:p>
        </p:txBody>
      </p:sp>
      <p:sp>
        <p:nvSpPr>
          <p:cNvPr id="6" name="页脚占位符 5"/>
          <p:cNvSpPr>
            <a:spLocks noGrp="1"/>
          </p:cNvSpPr>
          <p:nvPr>
            <p:ph type="ftr" sz="quarter" idx="11"/>
          </p:nvPr>
        </p:nvSpPr>
        <p:spPr/>
        <p:txBody>
          <a:bodyPr/>
          <a:lstStyle/>
          <a:p>
            <a:endParaRPr lang="en-US" altLang="zh-CN"/>
          </a:p>
        </p:txBody>
      </p:sp>
      <p:sp>
        <p:nvSpPr>
          <p:cNvPr id="7" name="灯片编号占位符 6"/>
          <p:cNvSpPr>
            <a:spLocks noGrp="1"/>
          </p:cNvSpPr>
          <p:nvPr>
            <p:ph type="sldNum" sz="quarter" idx="12"/>
          </p:nvPr>
        </p:nvSpPr>
        <p:spPr/>
        <p:txBody>
          <a:bodyPr/>
          <a:lstStyle/>
          <a:p>
            <a:fld id="{EAD52664-901A-4FC3-B906-8B11A83234CB}" type="slidenum">
              <a:rPr lang="en-US" altLang="zh-CN" smtClean="0"/>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9" name="单圆角矩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标题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endParaRPr lang="en-US" altLang="zh-CN"/>
          </a:p>
        </p:txBody>
      </p:sp>
      <p:sp>
        <p:nvSpPr>
          <p:cNvPr id="6" name="页脚占位符 5"/>
          <p:cNvSpPr>
            <a:spLocks noGrp="1"/>
          </p:cNvSpPr>
          <p:nvPr>
            <p:ph type="ftr" sz="quarter" idx="11"/>
          </p:nvPr>
        </p:nvSpPr>
        <p:spPr/>
        <p:txBody>
          <a:bodyPr/>
          <a:lstStyle/>
          <a:p>
            <a:endParaRPr lang="en-US" altLang="zh-CN"/>
          </a:p>
        </p:txBody>
      </p:sp>
      <p:sp>
        <p:nvSpPr>
          <p:cNvPr id="7" name="灯片编号占位符 6"/>
          <p:cNvSpPr>
            <a:spLocks noGrp="1"/>
          </p:cNvSpPr>
          <p:nvPr>
            <p:ph type="sldNum" sz="quarter" idx="12"/>
          </p:nvPr>
        </p:nvSpPr>
        <p:spPr>
          <a:xfrm>
            <a:off x="8077200" y="6356350"/>
            <a:ext cx="609600" cy="365125"/>
          </a:xfrm>
        </p:spPr>
        <p:txBody>
          <a:bodyPr/>
          <a:lstStyle/>
          <a:p>
            <a:fld id="{B5A19C81-249B-4BD8-9FC9-F0C38787C56C}" type="slidenum">
              <a:rPr lang="en-US" altLang="zh-CN" smtClean="0"/>
              <a:pPr/>
              <a:t>‹#›</a:t>
            </a:fld>
            <a:endParaRPr lang="en-US" altLang="zh-CN"/>
          </a:p>
        </p:txBody>
      </p:sp>
      <p:sp>
        <p:nvSpPr>
          <p:cNvPr id="3" name="图片占位符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CN" altLang="en-US" smtClean="0"/>
              <a:t>单击图标添加图片</a:t>
            </a:r>
            <a:endParaRPr kumimoji="0" lang="en-US" dirty="0"/>
          </a:p>
        </p:txBody>
      </p:sp>
      <p:sp>
        <p:nvSpPr>
          <p:cNvPr id="10" name="任意多边形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任意多边形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任意多边形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任意多边形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标题占位符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ltLang="zh-CN"/>
          </a:p>
        </p:txBody>
      </p:sp>
      <p:sp>
        <p:nvSpPr>
          <p:cNvPr id="22" name="页脚占位符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ltLang="zh-CN"/>
          </a:p>
        </p:txBody>
      </p:sp>
      <p:sp>
        <p:nvSpPr>
          <p:cNvPr id="18" name="灯片编号占位符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0412E8-3DEC-4A3A-A581-901C36CC5955}" type="slidenum">
              <a:rPr lang="en-US" altLang="zh-CN" smtClean="0"/>
              <a:pPr/>
              <a:t>‹#›</a:t>
            </a:fld>
            <a:endParaRPr lang="en-US" altLang="zh-CN"/>
          </a:p>
        </p:txBody>
      </p:sp>
      <p:grpSp>
        <p:nvGrpSpPr>
          <p:cNvPr id="2" name="组合 1"/>
          <p:cNvGrpSpPr/>
          <p:nvPr/>
        </p:nvGrpSpPr>
        <p:grpSpPr>
          <a:xfrm>
            <a:off x="-19017" y="202408"/>
            <a:ext cx="9180548" cy="649224"/>
            <a:chOff x="-19045" y="216550"/>
            <a:chExt cx="9180548" cy="649224"/>
          </a:xfrm>
        </p:grpSpPr>
        <p:sp>
          <p:nvSpPr>
            <p:cNvPr id="12" name="任意多边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任意多边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Microsoft_PowerPoint_97-2003_____1.ppt"/></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img.dxycdn.com/upload/2005/10/31/11733798.jpg" TargetMode="External"/><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3"/>
          <p:cNvSpPr>
            <a:spLocks noGrp="1" noChangeArrowheads="1"/>
          </p:cNvSpPr>
          <p:nvPr>
            <p:ph type="subTitle" idx="1"/>
          </p:nvPr>
        </p:nvSpPr>
        <p:spPr>
          <a:xfrm>
            <a:off x="571472" y="4292600"/>
            <a:ext cx="8072494" cy="1752600"/>
          </a:xfrm>
        </p:spPr>
        <p:txBody>
          <a:bodyPr>
            <a:normAutofit/>
          </a:bodyPr>
          <a:lstStyle/>
          <a:p>
            <a:pPr algn="ctr"/>
            <a:r>
              <a:rPr lang="en-US" altLang="zh-CN" sz="2800" b="1" dirty="0" smtClean="0">
                <a:latin typeface="Times New Roman" pitchFamily="18" charset="0"/>
                <a:ea typeface="楷体_GB2312" pitchFamily="49" charset="-122"/>
                <a:cs typeface="Times New Roman" pitchFamily="18" charset="0"/>
              </a:rPr>
              <a:t>Department of Neurology, </a:t>
            </a:r>
            <a:r>
              <a:rPr lang="en-US" altLang="zh-CN" sz="2800" b="1" dirty="0" err="1" smtClean="0">
                <a:latin typeface="Times New Roman" pitchFamily="18" charset="0"/>
                <a:ea typeface="楷体_GB2312" pitchFamily="49" charset="-122"/>
                <a:cs typeface="Times New Roman" pitchFamily="18" charset="0"/>
              </a:rPr>
              <a:t>Zhongda</a:t>
            </a:r>
            <a:r>
              <a:rPr lang="en-US" altLang="zh-CN" sz="2800" b="1" dirty="0" smtClean="0">
                <a:latin typeface="Times New Roman" pitchFamily="18" charset="0"/>
                <a:ea typeface="楷体_GB2312" pitchFamily="49" charset="-122"/>
                <a:cs typeface="Times New Roman" pitchFamily="18" charset="0"/>
              </a:rPr>
              <a:t> Hospital, SEU</a:t>
            </a:r>
            <a:endParaRPr lang="zh-CN" altLang="en-US" sz="2800" b="1" dirty="0" smtClean="0">
              <a:latin typeface="Times New Roman" pitchFamily="18" charset="0"/>
              <a:ea typeface="楷体_GB2312" pitchFamily="49" charset="-122"/>
              <a:cs typeface="Times New Roman" pitchFamily="18" charset="0"/>
            </a:endParaRPr>
          </a:p>
          <a:p>
            <a:pPr algn="ctr"/>
            <a:r>
              <a:rPr lang="en-US" altLang="zh-CN" sz="2800" b="1" dirty="0" err="1" smtClean="0">
                <a:latin typeface="Times New Roman" pitchFamily="18" charset="0"/>
                <a:ea typeface="楷体_GB2312" pitchFamily="49" charset="-122"/>
                <a:cs typeface="Times New Roman" pitchFamily="18" charset="0"/>
              </a:rPr>
              <a:t>Guo</a:t>
            </a:r>
            <a:r>
              <a:rPr lang="en-US" altLang="zh-CN" sz="2800" b="1" dirty="0" smtClean="0">
                <a:latin typeface="Times New Roman" pitchFamily="18" charset="0"/>
                <a:ea typeface="楷体_GB2312" pitchFamily="49" charset="-122"/>
                <a:cs typeface="Times New Roman" pitchFamily="18" charset="0"/>
              </a:rPr>
              <a:t> </a:t>
            </a:r>
            <a:r>
              <a:rPr lang="en-US" altLang="zh-CN" sz="2800" b="1" dirty="0" err="1" smtClean="0">
                <a:latin typeface="Times New Roman" pitchFamily="18" charset="0"/>
                <a:ea typeface="楷体_GB2312" pitchFamily="49" charset="-122"/>
                <a:cs typeface="Times New Roman" pitchFamily="18" charset="0"/>
              </a:rPr>
              <a:t>Yijing</a:t>
            </a:r>
            <a:endParaRPr lang="zh-CN" altLang="en-US" sz="2800" b="1" dirty="0">
              <a:ea typeface="楷体_GB2312" pitchFamily="49" charset="-122"/>
            </a:endParaRPr>
          </a:p>
        </p:txBody>
      </p:sp>
      <p:sp>
        <p:nvSpPr>
          <p:cNvPr id="6" name="内容占位符 2"/>
          <p:cNvSpPr txBox="1">
            <a:spLocks/>
          </p:cNvSpPr>
          <p:nvPr/>
        </p:nvSpPr>
        <p:spPr bwMode="auto">
          <a:xfrm>
            <a:off x="0" y="0"/>
            <a:ext cx="5929322" cy="15001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en-US" altLang="zh-CN" sz="1600" b="0" i="0" u="none" strike="noStrike" kern="0" cap="none" spc="0" normalizeH="0" baseline="0" noProof="0" dirty="0" smtClean="0">
                <a:ln>
                  <a:noFill/>
                </a:ln>
                <a:solidFill>
                  <a:schemeClr val="tx1"/>
                </a:solidFill>
                <a:effectLst/>
                <a:uLnTx/>
                <a:uFillTx/>
                <a:latin typeface="+mn-lt"/>
                <a:ea typeface="+mn-ea"/>
                <a:cs typeface="+mn-cs"/>
              </a:rPr>
              <a:t>References:</a:t>
            </a:r>
          </a:p>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en-US" altLang="zh-CN" sz="1600" b="0" i="0" u="none" strike="noStrike" kern="0" cap="none" spc="0" normalizeH="0" baseline="0" noProof="0" dirty="0" smtClean="0">
                <a:ln>
                  <a:noFill/>
                </a:ln>
                <a:solidFill>
                  <a:schemeClr val="tx1"/>
                </a:solidFill>
                <a:effectLst/>
                <a:uLnTx/>
                <a:uFillTx/>
                <a:latin typeface="+mn-lt"/>
                <a:ea typeface="+mn-ea"/>
                <a:cs typeface="+mn-cs"/>
              </a:rPr>
              <a:t>[1] 《</a:t>
            </a:r>
            <a:r>
              <a:rPr kumimoji="0" lang="zh-CN" altLang="en-US" sz="1600" b="0" i="0" u="none" strike="noStrike" kern="0" cap="none" spc="0" normalizeH="0" baseline="0" noProof="0" dirty="0" smtClean="0">
                <a:ln>
                  <a:noFill/>
                </a:ln>
                <a:solidFill>
                  <a:schemeClr val="tx1"/>
                </a:solidFill>
                <a:effectLst/>
                <a:uLnTx/>
                <a:uFillTx/>
                <a:latin typeface="+mn-lt"/>
                <a:ea typeface="+mn-ea"/>
                <a:cs typeface="+mn-cs"/>
              </a:rPr>
              <a:t>神经病学</a:t>
            </a:r>
            <a:r>
              <a:rPr kumimoji="0" lang="en-US" altLang="zh-CN" sz="1600" b="0" i="0" u="none" strike="noStrike" kern="0" cap="none" spc="0" normalizeH="0" baseline="0" noProof="0" dirty="0" smtClean="0">
                <a:ln>
                  <a:noFill/>
                </a:ln>
                <a:solidFill>
                  <a:schemeClr val="tx1"/>
                </a:solidFill>
                <a:effectLst/>
                <a:uLnTx/>
                <a:uFillTx/>
                <a:latin typeface="+mn-lt"/>
                <a:ea typeface="+mn-ea"/>
                <a:cs typeface="+mn-cs"/>
              </a:rPr>
              <a:t>》</a:t>
            </a:r>
            <a:r>
              <a:rPr lang="zh-CN" altLang="en-US" sz="1600" kern="0" dirty="0">
                <a:latin typeface="+mn-lt"/>
                <a:ea typeface="+mn-ea"/>
              </a:rPr>
              <a:t>五</a:t>
            </a:r>
            <a:r>
              <a:rPr kumimoji="0" lang="zh-CN" altLang="en-US" sz="1600" b="0" i="0" u="none" strike="noStrike" kern="0" cap="none" spc="0" normalizeH="0" baseline="0" noProof="0" dirty="0" smtClean="0">
                <a:ln>
                  <a:noFill/>
                </a:ln>
                <a:solidFill>
                  <a:schemeClr val="tx1"/>
                </a:solidFill>
                <a:effectLst/>
                <a:uLnTx/>
                <a:uFillTx/>
                <a:latin typeface="+mn-lt"/>
                <a:ea typeface="+mn-ea"/>
                <a:cs typeface="+mn-cs"/>
              </a:rPr>
              <a:t>年制教材（第</a:t>
            </a:r>
            <a:r>
              <a:rPr kumimoji="0" lang="en-US" altLang="zh-CN" sz="1600" b="0" i="0" u="none" strike="noStrike" kern="0" cap="none" spc="0" normalizeH="0" baseline="0" noProof="0" dirty="0" smtClean="0">
                <a:ln>
                  <a:noFill/>
                </a:ln>
                <a:solidFill>
                  <a:schemeClr val="tx1"/>
                </a:solidFill>
                <a:effectLst/>
                <a:uLnTx/>
                <a:uFillTx/>
                <a:latin typeface="+mn-lt"/>
                <a:ea typeface="+mn-ea"/>
                <a:cs typeface="+mn-cs"/>
              </a:rPr>
              <a:t>8</a:t>
            </a:r>
            <a:r>
              <a:rPr kumimoji="0" lang="zh-CN" altLang="en-US" sz="1600" b="0" i="0" u="none" strike="noStrike" kern="0" cap="none" spc="0" normalizeH="0" baseline="0" noProof="0" dirty="0" smtClean="0">
                <a:ln>
                  <a:noFill/>
                </a:ln>
                <a:solidFill>
                  <a:schemeClr val="tx1"/>
                </a:solidFill>
                <a:effectLst/>
                <a:uLnTx/>
                <a:uFillTx/>
                <a:latin typeface="+mn-lt"/>
                <a:ea typeface="+mn-ea"/>
                <a:cs typeface="+mn-cs"/>
              </a:rPr>
              <a:t>版）</a:t>
            </a:r>
            <a:endParaRPr kumimoji="0" lang="en-US" altLang="zh-CN" sz="16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en-US" altLang="zh-CN" sz="1600" b="0" i="0" u="none" strike="noStrike" kern="0" cap="none" spc="0" normalizeH="0" baseline="0" noProof="0" dirty="0" smtClean="0">
                <a:ln>
                  <a:noFill/>
                </a:ln>
                <a:solidFill>
                  <a:schemeClr val="tx1"/>
                </a:solidFill>
                <a:effectLst/>
                <a:uLnTx/>
                <a:uFillTx/>
                <a:latin typeface="+mn-lt"/>
                <a:ea typeface="+mn-ea"/>
                <a:cs typeface="+mn-cs"/>
              </a:rPr>
              <a:t>[2] HARRISON’S Neurology in Clinical Medicine (2</a:t>
            </a:r>
            <a:r>
              <a:rPr kumimoji="0" lang="en-US" altLang="zh-CN" sz="1600" b="0" i="0" u="none" strike="noStrike" kern="0" cap="none" spc="0" normalizeH="0" baseline="30000" noProof="0" dirty="0" smtClean="0">
                <a:ln>
                  <a:noFill/>
                </a:ln>
                <a:solidFill>
                  <a:schemeClr val="tx1"/>
                </a:solidFill>
                <a:effectLst/>
                <a:uLnTx/>
                <a:uFillTx/>
                <a:latin typeface="+mn-lt"/>
                <a:ea typeface="+mn-ea"/>
                <a:cs typeface="+mn-cs"/>
              </a:rPr>
              <a:t>nd</a:t>
            </a:r>
            <a:r>
              <a:rPr kumimoji="0" lang="en-US" altLang="zh-CN" sz="1600" b="0" i="0" u="none" strike="noStrike" kern="0" cap="none" spc="0" normalizeH="0" baseline="0" noProof="0" dirty="0" smtClean="0">
                <a:ln>
                  <a:noFill/>
                </a:ln>
                <a:solidFill>
                  <a:schemeClr val="tx1"/>
                </a:solidFill>
                <a:effectLst/>
                <a:uLnTx/>
                <a:uFillTx/>
                <a:latin typeface="+mn-lt"/>
                <a:ea typeface="+mn-ea"/>
                <a:cs typeface="+mn-cs"/>
              </a:rPr>
              <a:t> Edition)</a:t>
            </a:r>
          </a:p>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[3] ADAMS AND VICTOR'S Principles of Neurology (8</a:t>
            </a:r>
            <a:r>
              <a:rPr kumimoji="0" lang="en-US" sz="1600" b="0" i="0" u="none" strike="noStrike" kern="0" cap="none" spc="0" normalizeH="0" baseline="30000" noProof="0" dirty="0" smtClean="0">
                <a:ln>
                  <a:noFill/>
                </a:ln>
                <a:solidFill>
                  <a:schemeClr val="tx1"/>
                </a:solidFill>
                <a:effectLst/>
                <a:uLnTx/>
                <a:uFillTx/>
                <a:latin typeface="+mn-lt"/>
                <a:ea typeface="+mn-ea"/>
                <a:cs typeface="+mn-cs"/>
              </a:rPr>
              <a:t>th</a:t>
            </a:r>
            <a:r>
              <a:rPr kumimoji="0" lang="en-US" sz="1600" b="0" i="0" u="none" strike="noStrike" kern="0" cap="none" spc="0" normalizeH="0" baseline="0" noProof="0" dirty="0" smtClean="0">
                <a:ln>
                  <a:noFill/>
                </a:ln>
                <a:solidFill>
                  <a:schemeClr val="tx1"/>
                </a:solidFill>
                <a:effectLst/>
                <a:uLnTx/>
                <a:uFillTx/>
                <a:latin typeface="+mn-lt"/>
                <a:ea typeface="+mn-ea"/>
                <a:cs typeface="+mn-cs"/>
              </a:rPr>
              <a:t> Edition)</a:t>
            </a:r>
            <a:endParaRPr kumimoji="0" lang="zh-CN" altLang="en-US" sz="1600" b="0" i="0" u="none" strike="noStrike" kern="0" cap="none" spc="0" normalizeH="0" baseline="0" noProof="0" dirty="0">
              <a:ln>
                <a:noFill/>
              </a:ln>
              <a:solidFill>
                <a:schemeClr val="tx1"/>
              </a:solidFill>
              <a:effectLst/>
              <a:uLnTx/>
              <a:uFillTx/>
              <a:latin typeface="+mn-lt"/>
              <a:ea typeface="+mn-ea"/>
              <a:cs typeface="+mn-cs"/>
            </a:endParaRPr>
          </a:p>
        </p:txBody>
      </p:sp>
      <p:sp>
        <p:nvSpPr>
          <p:cNvPr id="3" name="标题 2"/>
          <p:cNvSpPr>
            <a:spLocks noGrp="1"/>
          </p:cNvSpPr>
          <p:nvPr>
            <p:ph type="ctrTitle"/>
          </p:nvPr>
        </p:nvSpPr>
        <p:spPr>
          <a:xfrm>
            <a:off x="680792" y="1844824"/>
            <a:ext cx="7851648" cy="1828800"/>
          </a:xfrm>
        </p:spPr>
        <p:txBody>
          <a:bodyPr anchor="ctr">
            <a:normAutofit/>
          </a:bodyPr>
          <a:lstStyle/>
          <a:p>
            <a:pPr algn="ctr"/>
            <a:r>
              <a:rPr lang="en-US" altLang="zh-CN" sz="8000" dirty="0">
                <a:ea typeface="黑体" pitchFamily="2" charset="-122"/>
              </a:rPr>
              <a:t>Multiple Sclerosis</a:t>
            </a:r>
            <a:endParaRPr lang="zh-CN" altLang="en-US" sz="8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idx="1"/>
          </p:nvPr>
        </p:nvSpPr>
        <p:spPr>
          <a:noFill/>
        </p:spPr>
        <p:txBody>
          <a:bodyPr>
            <a:normAutofit/>
          </a:bodyPr>
          <a:lstStyle/>
          <a:p>
            <a:pPr>
              <a:buSzPct val="75000"/>
              <a:buFont typeface="Wingdings" pitchFamily="2" charset="2"/>
              <a:buChar char="l"/>
            </a:pPr>
            <a:r>
              <a:rPr kumimoji="1" lang="en-US" altLang="zh-CN" sz="2800" dirty="0" smtClean="0">
                <a:latin typeface="Arial" pitchFamily="34" charset="0"/>
                <a:ea typeface="楷体_GB2312" pitchFamily="49" charset="-122"/>
                <a:cs typeface="Arial" pitchFamily="34" charset="0"/>
              </a:rPr>
              <a:t>Viral infection</a:t>
            </a:r>
          </a:p>
          <a:p>
            <a:pPr>
              <a:buSzPct val="100000"/>
              <a:buFont typeface="Wingdings" pitchFamily="2" charset="2"/>
              <a:buChar char="ü"/>
            </a:pPr>
            <a:r>
              <a:rPr lang="en-US" altLang="zh-CN" sz="2800" i="1" dirty="0" smtClean="0"/>
              <a:t> Molecular mimic</a:t>
            </a:r>
          </a:p>
          <a:p>
            <a:pPr>
              <a:buSzPct val="100000"/>
              <a:buFont typeface="Wingdings" pitchFamily="2" charset="2"/>
              <a:buChar char="ü"/>
            </a:pPr>
            <a:endParaRPr lang="en-US" altLang="zh-CN" sz="2800" i="1" dirty="0" smtClean="0"/>
          </a:p>
          <a:p>
            <a:pPr>
              <a:buSzPct val="75000"/>
              <a:buFont typeface="Wingdings" pitchFamily="2" charset="2"/>
              <a:buChar char="l"/>
            </a:pPr>
            <a:r>
              <a:rPr kumimoji="1" lang="en-US" altLang="zh-CN" sz="2800" dirty="0" smtClean="0">
                <a:latin typeface="Arial" pitchFamily="34" charset="0"/>
                <a:ea typeface="楷体_GB2312" pitchFamily="49" charset="-122"/>
                <a:cs typeface="Arial" pitchFamily="34" charset="0"/>
              </a:rPr>
              <a:t>Autoimmune reaction</a:t>
            </a:r>
            <a:endParaRPr kumimoji="1" lang="zh-CN" altLang="en-US" sz="2800" dirty="0">
              <a:latin typeface="Arial" pitchFamily="34" charset="0"/>
              <a:ea typeface="楷体_GB2312" pitchFamily="49" charset="-122"/>
              <a:cs typeface="Arial" pitchFamily="34" charset="0"/>
            </a:endParaRPr>
          </a:p>
          <a:p>
            <a:pPr>
              <a:buSzPct val="100000"/>
              <a:buFont typeface="Wingdings" pitchFamily="2" charset="2"/>
              <a:buChar char="ü"/>
            </a:pPr>
            <a:r>
              <a:rPr lang="en-US" altLang="zh-CN" sz="2800" i="1" dirty="0" smtClean="0"/>
              <a:t>Cellular immunity</a:t>
            </a:r>
          </a:p>
          <a:p>
            <a:pPr>
              <a:buSzPct val="100000"/>
              <a:buFont typeface="Wingdings" pitchFamily="2" charset="2"/>
              <a:buChar char="ü"/>
            </a:pPr>
            <a:r>
              <a:rPr lang="en-US" altLang="zh-CN" sz="2800" i="1" dirty="0" err="1"/>
              <a:t>Humoral</a:t>
            </a:r>
            <a:r>
              <a:rPr lang="en-US" altLang="zh-CN" sz="2800" i="1" dirty="0"/>
              <a:t> </a:t>
            </a:r>
            <a:r>
              <a:rPr lang="en-US" altLang="zh-CN" sz="2800" i="1" dirty="0" smtClean="0"/>
              <a:t>immunity </a:t>
            </a:r>
          </a:p>
          <a:p>
            <a:pPr>
              <a:buSzPct val="100000"/>
              <a:buFont typeface="Wingdings" pitchFamily="2" charset="2"/>
              <a:buChar char="ü"/>
            </a:pPr>
            <a:endParaRPr lang="en-US" altLang="zh-CN" sz="2800" i="1" dirty="0" smtClean="0"/>
          </a:p>
          <a:p>
            <a:pPr>
              <a:buSzPct val="75000"/>
              <a:buFont typeface="Wingdings" pitchFamily="2" charset="2"/>
              <a:buChar char="l"/>
            </a:pPr>
            <a:r>
              <a:rPr kumimoji="1" lang="en-US" altLang="zh-CN" sz="2800" dirty="0" smtClean="0">
                <a:latin typeface="Arial" pitchFamily="34" charset="0"/>
                <a:ea typeface="楷体_GB2312" pitchFamily="49" charset="-122"/>
                <a:cs typeface="Arial" pitchFamily="34" charset="0"/>
              </a:rPr>
              <a:t>Genetic susceptibility </a:t>
            </a:r>
            <a:r>
              <a:rPr kumimoji="1" lang="en-US" altLang="zh-CN" sz="2800" dirty="0">
                <a:latin typeface="Arial" pitchFamily="34" charset="0"/>
                <a:ea typeface="楷体_GB2312" pitchFamily="49" charset="-122"/>
                <a:cs typeface="Arial" pitchFamily="34" charset="0"/>
              </a:rPr>
              <a:t>and environmental factor</a:t>
            </a:r>
          </a:p>
        </p:txBody>
      </p:sp>
      <p:sp>
        <p:nvSpPr>
          <p:cNvPr id="4" name="AutoShape 34"/>
          <p:cNvSpPr>
            <a:spLocks noChangeArrowheads="1"/>
          </p:cNvSpPr>
          <p:nvPr/>
        </p:nvSpPr>
        <p:spPr bwMode="auto">
          <a:xfrm>
            <a:off x="719138" y="765175"/>
            <a:ext cx="5508625" cy="647700"/>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Etiology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3319" name="Object 7"/>
          <p:cNvGraphicFramePr>
            <a:graphicFrameLocks noGrp="1" noChangeAspect="1"/>
          </p:cNvGraphicFramePr>
          <p:nvPr>
            <p:ph/>
          </p:nvPr>
        </p:nvGraphicFramePr>
        <p:xfrm>
          <a:off x="1462088" y="1125538"/>
          <a:ext cx="6145212" cy="4608512"/>
        </p:xfrm>
        <a:graphic>
          <a:graphicData uri="http://schemas.openxmlformats.org/presentationml/2006/ole">
            <mc:AlternateContent xmlns:mc="http://schemas.openxmlformats.org/markup-compatibility/2006">
              <mc:Choice xmlns:v="urn:schemas-microsoft-com:vml" Requires="v">
                <p:oleObj spid="_x0000_s13344" name="演示文稿" r:id="rId4" imgW="4571821" imgH="3429179" progId="PowerPoint.Show.8">
                  <p:embed/>
                </p:oleObj>
              </mc:Choice>
              <mc:Fallback>
                <p:oleObj name="演示文稿" r:id="rId4" imgW="4571821" imgH="3429179" progId="PowerPoint.Show.8">
                  <p:embed/>
                  <p:pic>
                    <p:nvPicPr>
                      <p:cNvPr id="0" name="Picture 10"/>
                      <p:cNvPicPr>
                        <a:picLocks noGrp="1" noChangeAspect="1" noChangeArrowheads="1"/>
                      </p:cNvPicPr>
                      <p:nvPr/>
                    </p:nvPicPr>
                    <p:blipFill>
                      <a:blip r:embed="rId5">
                        <a:extLst>
                          <a:ext uri="{28A0092B-C50C-407E-A947-70E740481C1C}">
                            <a14:useLocalDpi xmlns:a14="http://schemas.microsoft.com/office/drawing/2010/main" val="0"/>
                          </a:ext>
                        </a:extLst>
                      </a:blip>
                      <a:srcRect l="9962" t="21547" r="6377" b="10245"/>
                      <a:stretch>
                        <a:fillRect/>
                      </a:stretch>
                    </p:blipFill>
                    <p:spPr bwMode="auto">
                      <a:xfrm>
                        <a:off x="1462088" y="1125538"/>
                        <a:ext cx="6145212"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22" name="AutoShape 10"/>
          <p:cNvSpPr>
            <a:spLocks noChangeArrowheads="1"/>
          </p:cNvSpPr>
          <p:nvPr/>
        </p:nvSpPr>
        <p:spPr bwMode="auto">
          <a:xfrm>
            <a:off x="1908175" y="6237288"/>
            <a:ext cx="5327650" cy="360362"/>
          </a:xfrm>
          <a:prstGeom prst="flowChartPredefinedProcess">
            <a:avLst/>
          </a:prstGeom>
          <a:solidFill>
            <a:schemeClr val="accent1"/>
          </a:solidFill>
          <a:ln w="9525">
            <a:solidFill>
              <a:schemeClr val="tx1"/>
            </a:solidFill>
            <a:miter lim="800000"/>
            <a:headEnd/>
            <a:tailEnd/>
          </a:ln>
          <a:effectLst/>
        </p:spPr>
        <p:txBody>
          <a:bodyPr wrap="none" anchor="ctr"/>
          <a:lstStyle/>
          <a:p>
            <a:pPr algn="ctr"/>
            <a:r>
              <a:rPr kumimoji="1" lang="zh-CN" altLang="en-US" sz="2100">
                <a:solidFill>
                  <a:schemeClr val="bg1"/>
                </a:solidFill>
                <a:latin typeface="Times New Roman" pitchFamily="18" charset="0"/>
                <a:ea typeface="黑体" pitchFamily="2" charset="-122"/>
              </a:rPr>
              <a:t>自身免疫与</a:t>
            </a:r>
            <a:r>
              <a:rPr kumimoji="1" lang="en-US" altLang="zh-CN" sz="2100">
                <a:solidFill>
                  <a:schemeClr val="bg1"/>
                </a:solidFill>
                <a:latin typeface="Times New Roman" pitchFamily="18" charset="0"/>
                <a:ea typeface="黑体" pitchFamily="2" charset="-122"/>
              </a:rPr>
              <a:t>MS</a:t>
            </a:r>
            <a:r>
              <a:rPr kumimoji="1" lang="zh-CN" altLang="en-US" sz="2100">
                <a:solidFill>
                  <a:schemeClr val="bg1"/>
                </a:solidFill>
                <a:latin typeface="Times New Roman" pitchFamily="18" charset="0"/>
                <a:ea typeface="黑体" pitchFamily="2" charset="-122"/>
              </a:rPr>
              <a:t>的脱髓鞘过程</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8" name="Rectangle 14"/>
          <p:cNvSpPr>
            <a:spLocks noGrp="1" noChangeArrowheads="1"/>
          </p:cNvSpPr>
          <p:nvPr>
            <p:ph idx="1"/>
          </p:nvPr>
        </p:nvSpPr>
        <p:spPr>
          <a:noFill/>
        </p:spPr>
        <p:txBody>
          <a:bodyPr>
            <a:normAutofit/>
          </a:bodyPr>
          <a:lstStyle/>
          <a:p>
            <a:pPr algn="just">
              <a:spcBef>
                <a:spcPts val="0"/>
              </a:spcBef>
              <a:buSzPct val="75000"/>
              <a:buFont typeface="Wingdings" pitchFamily="2" charset="2"/>
              <a:buChar char="l"/>
            </a:pPr>
            <a:r>
              <a:rPr kumimoji="1" lang="en-US" altLang="zh-CN" sz="2800" u="sng" dirty="0" smtClean="0">
                <a:solidFill>
                  <a:srgbClr val="0000FF"/>
                </a:solidFill>
                <a:latin typeface="Arial" pitchFamily="34" charset="0"/>
                <a:ea typeface="楷体_GB2312" pitchFamily="49" charset="-122"/>
                <a:cs typeface="Arial" pitchFamily="34" charset="0"/>
              </a:rPr>
              <a:t>Multiple demyelinating plaques</a:t>
            </a:r>
            <a:r>
              <a:rPr kumimoji="1" lang="en-US" altLang="zh-CN" sz="2800" dirty="0" smtClean="0">
                <a:latin typeface="Arial" pitchFamily="34" charset="0"/>
                <a:ea typeface="楷体_GB2312" pitchFamily="49" charset="-122"/>
                <a:cs typeface="Arial" pitchFamily="34" charset="0"/>
              </a:rPr>
              <a:t> in white matter of the CNS, accompanied with </a:t>
            </a:r>
            <a:r>
              <a:rPr lang="en-US" altLang="zh-CN" sz="2800" dirty="0">
                <a:latin typeface="Arial" pitchFamily="34" charset="0"/>
                <a:cs typeface="Arial" pitchFamily="34" charset="0"/>
              </a:rPr>
              <a:t>perivascular </a:t>
            </a:r>
            <a:r>
              <a:rPr kumimoji="1" lang="en-US" altLang="zh-CN" sz="2800" u="sng" dirty="0">
                <a:solidFill>
                  <a:srgbClr val="0000FF"/>
                </a:solidFill>
                <a:latin typeface="Arial" pitchFamily="34" charset="0"/>
                <a:ea typeface="楷体_GB2312" pitchFamily="49" charset="-122"/>
                <a:cs typeface="Arial" pitchFamily="34" charset="0"/>
              </a:rPr>
              <a:t>cuffing of lymphocytes</a:t>
            </a:r>
            <a:r>
              <a:rPr lang="en-US" altLang="zh-CN" sz="2800" dirty="0" smtClean="0">
                <a:latin typeface="Arial" pitchFamily="34" charset="0"/>
                <a:cs typeface="Arial" pitchFamily="34" charset="0"/>
              </a:rPr>
              <a:t>, </a:t>
            </a:r>
            <a:r>
              <a:rPr kumimoji="1" lang="en-US" altLang="zh-CN" sz="2800" dirty="0" smtClean="0">
                <a:latin typeface="Arial" pitchFamily="34" charset="0"/>
                <a:ea typeface="楷体_GB2312" pitchFamily="49" charset="-122"/>
                <a:cs typeface="Arial" pitchFamily="34" charset="0"/>
              </a:rPr>
              <a:t>reactive </a:t>
            </a:r>
            <a:r>
              <a:rPr kumimoji="1" lang="en-US" altLang="zh-CN" sz="2800" u="sng" dirty="0" smtClean="0">
                <a:solidFill>
                  <a:srgbClr val="0000FF"/>
                </a:solidFill>
                <a:latin typeface="Arial" pitchFamily="34" charset="0"/>
                <a:ea typeface="楷体_GB2312" pitchFamily="49" charset="-122"/>
                <a:cs typeface="Arial" pitchFamily="34" charset="0"/>
              </a:rPr>
              <a:t>gliosis</a:t>
            </a:r>
            <a:r>
              <a:rPr kumimoji="1" lang="en-US" altLang="zh-CN" sz="2800" dirty="0" smtClean="0">
                <a:latin typeface="Arial" pitchFamily="34" charset="0"/>
                <a:ea typeface="楷体_GB2312" pitchFamily="49" charset="-122"/>
                <a:cs typeface="Arial" pitchFamily="34" charset="0"/>
              </a:rPr>
              <a:t> and partial </a:t>
            </a:r>
            <a:r>
              <a:rPr kumimoji="1" lang="en-US" altLang="zh-CN" sz="2800" dirty="0" err="1" smtClean="0">
                <a:latin typeface="Arial" pitchFamily="34" charset="0"/>
                <a:ea typeface="楷体_GB2312" pitchFamily="49" charset="-122"/>
                <a:cs typeface="Arial" pitchFamily="34" charset="0"/>
              </a:rPr>
              <a:t>anxonal</a:t>
            </a:r>
            <a:r>
              <a:rPr kumimoji="1" lang="en-US" altLang="zh-CN" sz="2800" dirty="0" smtClean="0">
                <a:latin typeface="Arial" pitchFamily="34" charset="0"/>
                <a:ea typeface="楷体_GB2312" pitchFamily="49" charset="-122"/>
                <a:cs typeface="Arial" pitchFamily="34" charset="0"/>
              </a:rPr>
              <a:t> destruction.</a:t>
            </a:r>
            <a:endParaRPr kumimoji="1" lang="zh-CN" altLang="en-US" sz="2400" dirty="0">
              <a:latin typeface="Arial" pitchFamily="34" charset="0"/>
              <a:ea typeface="楷体_GB2312" pitchFamily="49" charset="-122"/>
              <a:cs typeface="Arial" pitchFamily="34" charset="0"/>
            </a:endParaRPr>
          </a:p>
        </p:txBody>
      </p:sp>
      <p:sp>
        <p:nvSpPr>
          <p:cNvPr id="21509" name="Text Box 5"/>
          <p:cNvSpPr txBox="1">
            <a:spLocks noChangeArrowheads="1"/>
          </p:cNvSpPr>
          <p:nvPr/>
        </p:nvSpPr>
        <p:spPr bwMode="auto">
          <a:xfrm>
            <a:off x="697618" y="5949280"/>
            <a:ext cx="2143140" cy="461665"/>
          </a:xfrm>
          <a:prstGeom prst="rect">
            <a:avLst/>
          </a:prstGeom>
          <a:solidFill>
            <a:schemeClr val="folHlink"/>
          </a:solidFill>
          <a:ln w="9525">
            <a:solidFill>
              <a:schemeClr val="hlink"/>
            </a:solidFill>
            <a:miter lim="800000"/>
            <a:headEnd/>
            <a:tailEnd/>
          </a:ln>
          <a:effectLst/>
        </p:spPr>
        <p:txBody>
          <a:bodyPr wrap="square">
            <a:spAutoFit/>
          </a:bodyPr>
          <a:lstStyle/>
          <a:p>
            <a:pPr algn="ctr">
              <a:spcBef>
                <a:spcPct val="50000"/>
              </a:spcBef>
            </a:pPr>
            <a:r>
              <a:rPr lang="en-US" altLang="zh-CN" sz="2400" dirty="0" err="1" smtClean="0">
                <a:ea typeface="黑体" pitchFamily="2" charset="-122"/>
              </a:rPr>
              <a:t>Demyelination</a:t>
            </a:r>
            <a:endParaRPr lang="zh-CN" altLang="en-US" sz="2400" dirty="0">
              <a:ea typeface="黑体" pitchFamily="2" charset="-122"/>
            </a:endParaRPr>
          </a:p>
        </p:txBody>
      </p:sp>
      <p:sp>
        <p:nvSpPr>
          <p:cNvPr id="21510" name="Text Box 6"/>
          <p:cNvSpPr txBox="1">
            <a:spLocks noChangeArrowheads="1"/>
          </p:cNvSpPr>
          <p:nvPr/>
        </p:nvSpPr>
        <p:spPr bwMode="auto">
          <a:xfrm>
            <a:off x="6300788" y="6237312"/>
            <a:ext cx="2087562" cy="466725"/>
          </a:xfrm>
          <a:prstGeom prst="rect">
            <a:avLst/>
          </a:prstGeom>
          <a:solidFill>
            <a:schemeClr val="folHlink"/>
          </a:solidFill>
          <a:ln w="9525">
            <a:solidFill>
              <a:schemeClr val="hlink"/>
            </a:solidFill>
            <a:miter lim="800000"/>
            <a:headEnd/>
            <a:tailEnd/>
          </a:ln>
          <a:effectLst/>
        </p:spPr>
        <p:txBody>
          <a:bodyPr>
            <a:spAutoFit/>
          </a:bodyPr>
          <a:lstStyle/>
          <a:p>
            <a:pPr algn="ctr">
              <a:spcBef>
                <a:spcPct val="50000"/>
              </a:spcBef>
            </a:pPr>
            <a:r>
              <a:rPr lang="en-US" altLang="zh-CN" sz="2400" dirty="0" err="1" smtClean="0">
                <a:ea typeface="黑体" pitchFamily="2" charset="-122"/>
              </a:rPr>
              <a:t>Gliosis</a:t>
            </a:r>
            <a:endParaRPr lang="zh-CN" altLang="en-US" sz="2400" dirty="0">
              <a:ea typeface="黑体" pitchFamily="2" charset="-122"/>
            </a:endParaRPr>
          </a:p>
        </p:txBody>
      </p:sp>
      <p:sp>
        <p:nvSpPr>
          <p:cNvPr id="21511" name="Text Box 7"/>
          <p:cNvSpPr txBox="1">
            <a:spLocks noChangeArrowheads="1"/>
          </p:cNvSpPr>
          <p:nvPr/>
        </p:nvSpPr>
        <p:spPr bwMode="auto">
          <a:xfrm>
            <a:off x="3357554" y="6054387"/>
            <a:ext cx="2428892" cy="830997"/>
          </a:xfrm>
          <a:prstGeom prst="rect">
            <a:avLst/>
          </a:prstGeom>
          <a:solidFill>
            <a:schemeClr val="folHlink"/>
          </a:solidFill>
          <a:ln w="9525">
            <a:solidFill>
              <a:schemeClr val="hlink"/>
            </a:solidFill>
            <a:miter lim="800000"/>
            <a:headEnd/>
            <a:tailEnd/>
          </a:ln>
          <a:effectLst/>
        </p:spPr>
        <p:txBody>
          <a:bodyPr wrap="square">
            <a:spAutoFit/>
          </a:bodyPr>
          <a:lstStyle/>
          <a:p>
            <a:pPr algn="ctr">
              <a:spcBef>
                <a:spcPct val="50000"/>
              </a:spcBef>
            </a:pPr>
            <a:r>
              <a:rPr lang="en-US" altLang="zh-CN" sz="2400" dirty="0" smtClean="0">
                <a:ea typeface="黑体" pitchFamily="2" charset="-122"/>
              </a:rPr>
              <a:t>Cuffing of lymphocytes </a:t>
            </a:r>
            <a:endParaRPr lang="zh-CN" altLang="en-US" sz="2400" dirty="0">
              <a:ea typeface="黑体" pitchFamily="2" charset="-122"/>
            </a:endParaRPr>
          </a:p>
        </p:txBody>
      </p:sp>
      <p:pic>
        <p:nvPicPr>
          <p:cNvPr id="21512" name="Picture 8" descr="图片1"/>
          <p:cNvPicPr>
            <a:picLocks noChangeArrowheads="1"/>
          </p:cNvPicPr>
          <p:nvPr/>
        </p:nvPicPr>
        <p:blipFill>
          <a:blip r:embed="rId3"/>
          <a:srcRect/>
          <a:stretch>
            <a:fillRect/>
          </a:stretch>
        </p:blipFill>
        <p:spPr bwMode="auto">
          <a:xfrm>
            <a:off x="474038" y="3717032"/>
            <a:ext cx="2879725" cy="2159000"/>
          </a:xfrm>
          <a:prstGeom prst="rect">
            <a:avLst/>
          </a:prstGeom>
          <a:noFill/>
        </p:spPr>
      </p:pic>
      <p:pic>
        <p:nvPicPr>
          <p:cNvPr id="21513" name="Picture 9" descr="图片2"/>
          <p:cNvPicPr>
            <a:picLocks noChangeArrowheads="1"/>
          </p:cNvPicPr>
          <p:nvPr/>
        </p:nvPicPr>
        <p:blipFill>
          <a:blip r:embed="rId4"/>
          <a:srcRect/>
          <a:stretch>
            <a:fillRect/>
          </a:stretch>
        </p:blipFill>
        <p:spPr bwMode="auto">
          <a:xfrm>
            <a:off x="3205163" y="3862748"/>
            <a:ext cx="2879725" cy="2159000"/>
          </a:xfrm>
          <a:prstGeom prst="rect">
            <a:avLst/>
          </a:prstGeom>
          <a:noFill/>
        </p:spPr>
      </p:pic>
      <p:pic>
        <p:nvPicPr>
          <p:cNvPr id="21508" name="Picture 4" descr="Image9"/>
          <p:cNvPicPr>
            <a:picLocks noChangeArrowheads="1"/>
          </p:cNvPicPr>
          <p:nvPr/>
        </p:nvPicPr>
        <p:blipFill>
          <a:blip r:embed="rId5" cstate="print"/>
          <a:srcRect/>
          <a:stretch>
            <a:fillRect/>
          </a:stretch>
        </p:blipFill>
        <p:spPr bwMode="auto">
          <a:xfrm>
            <a:off x="5867400" y="4006764"/>
            <a:ext cx="2879725" cy="2159000"/>
          </a:xfrm>
          <a:prstGeom prst="rect">
            <a:avLst/>
          </a:prstGeom>
          <a:noFill/>
          <a:ln w="9525">
            <a:solidFill>
              <a:srgbClr val="00FF00"/>
            </a:solidFill>
            <a:miter lim="800000"/>
            <a:headEnd/>
            <a:tailEnd/>
          </a:ln>
        </p:spPr>
      </p:pic>
      <p:sp>
        <p:nvSpPr>
          <p:cNvPr id="9" name="AutoShape 34"/>
          <p:cNvSpPr>
            <a:spLocks noChangeArrowheads="1"/>
          </p:cNvSpPr>
          <p:nvPr/>
        </p:nvSpPr>
        <p:spPr bwMode="auto">
          <a:xfrm>
            <a:off x="719138" y="765175"/>
            <a:ext cx="5508625" cy="647700"/>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Pathology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6" name="Rectangle 8"/>
          <p:cNvSpPr>
            <a:spLocks noGrp="1" noChangeArrowheads="1"/>
          </p:cNvSpPr>
          <p:nvPr>
            <p:ph idx="1"/>
          </p:nvPr>
        </p:nvSpPr>
        <p:spPr>
          <a:noFill/>
        </p:spPr>
        <p:txBody>
          <a:bodyPr>
            <a:normAutofit/>
          </a:bodyPr>
          <a:lstStyle/>
          <a:p>
            <a:pPr>
              <a:buSzPct val="75000"/>
              <a:buFont typeface="Wingdings" pitchFamily="2" charset="2"/>
              <a:buChar char="l"/>
            </a:pPr>
            <a:r>
              <a:rPr kumimoji="1" lang="en-US" altLang="zh-CN" sz="2800" b="1" dirty="0" smtClean="0">
                <a:latin typeface="Arial" pitchFamily="34" charset="0"/>
                <a:ea typeface="楷体_GB2312" pitchFamily="49" charset="-122"/>
                <a:cs typeface="Arial" pitchFamily="34" charset="0"/>
              </a:rPr>
              <a:t>General features</a:t>
            </a:r>
            <a:endParaRPr kumimoji="1" lang="zh-CN" altLang="en-US" sz="2800" b="1" dirty="0">
              <a:latin typeface="Arial" pitchFamily="34" charset="0"/>
              <a:ea typeface="楷体_GB2312" pitchFamily="49" charset="-122"/>
              <a:cs typeface="Arial" pitchFamily="34" charset="0"/>
            </a:endParaRPr>
          </a:p>
          <a:p>
            <a:pPr>
              <a:buFont typeface="Wingdings" pitchFamily="2" charset="2"/>
              <a:buChar char="ü"/>
            </a:pPr>
            <a:r>
              <a:rPr lang="en-US" altLang="zh-CN" sz="2800" dirty="0" smtClean="0">
                <a:latin typeface="Arial" pitchFamily="34" charset="0"/>
                <a:cs typeface="Arial" pitchFamily="34" charset="0"/>
              </a:rPr>
              <a:t>A tendency to attack young adults</a:t>
            </a:r>
            <a:endParaRPr kumimoji="1" lang="zh-CN" altLang="en-US" sz="2800" b="1" dirty="0">
              <a:latin typeface="Arial" pitchFamily="34" charset="0"/>
              <a:ea typeface="楷体_GB2312" pitchFamily="49" charset="-122"/>
              <a:cs typeface="Arial" pitchFamily="34" charset="0"/>
            </a:endParaRPr>
          </a:p>
          <a:p>
            <a:pPr>
              <a:buFont typeface="Wingdings" pitchFamily="2" charset="2"/>
              <a:buChar char="ü"/>
            </a:pPr>
            <a:r>
              <a:rPr lang="en-US" altLang="zh-CN" sz="2800" dirty="0" smtClean="0">
                <a:latin typeface="Arial" pitchFamily="34" charset="0"/>
                <a:ea typeface="宋体" pitchFamily="2" charset="-122"/>
                <a:cs typeface="Arial" pitchFamily="34" charset="0"/>
              </a:rPr>
              <a:t>Two times higher in women than in men</a:t>
            </a:r>
          </a:p>
          <a:p>
            <a:pPr>
              <a:buFont typeface="Wingdings" pitchFamily="2" charset="2"/>
              <a:buChar char="ü"/>
            </a:pPr>
            <a:r>
              <a:rPr lang="en-US" altLang="zh-CN" sz="2800" dirty="0" smtClean="0">
                <a:latin typeface="Arial" pitchFamily="34" charset="0"/>
                <a:cs typeface="Arial" pitchFamily="34" charset="0"/>
              </a:rPr>
              <a:t>An abrupt or insidious onset</a:t>
            </a:r>
            <a:endParaRPr kumimoji="1" lang="zh-CN" altLang="en-US" sz="2800" b="1" dirty="0">
              <a:latin typeface="Arial" pitchFamily="34" charset="0"/>
              <a:ea typeface="楷体_GB2312" pitchFamily="49" charset="-122"/>
              <a:cs typeface="Arial" pitchFamily="34" charset="0"/>
            </a:endParaRPr>
          </a:p>
          <a:p>
            <a:pPr>
              <a:buFont typeface="Wingdings" pitchFamily="2" charset="2"/>
              <a:buChar char="ü"/>
            </a:pPr>
            <a:r>
              <a:rPr kumimoji="1" lang="en-US" altLang="zh-CN" sz="2800" dirty="0" smtClean="0">
                <a:latin typeface="Arial" pitchFamily="34" charset="0"/>
                <a:ea typeface="楷体_GB2312" pitchFamily="49" charset="-122"/>
                <a:cs typeface="Arial" pitchFamily="34" charset="0"/>
              </a:rPr>
              <a:t>Precipitating factors</a:t>
            </a:r>
          </a:p>
          <a:p>
            <a:pPr lvl="1">
              <a:buSzPct val="75000"/>
              <a:buFont typeface="Arial" pitchFamily="34" charset="0"/>
              <a:buChar char="•"/>
            </a:pPr>
            <a:r>
              <a:rPr kumimoji="1" lang="en-US" altLang="zh-CN" dirty="0">
                <a:latin typeface="Arial" pitchFamily="34" charset="0"/>
                <a:ea typeface="华文行楷" pitchFamily="2" charset="-122"/>
                <a:cs typeface="Arial" pitchFamily="34" charset="0"/>
              </a:rPr>
              <a:t>infection, trauma, and pregnancy</a:t>
            </a:r>
            <a:endParaRPr kumimoji="1" lang="zh-CN" altLang="en-US" dirty="0">
              <a:latin typeface="Arial" pitchFamily="34" charset="0"/>
              <a:ea typeface="华文行楷" pitchFamily="2" charset="-122"/>
              <a:cs typeface="Arial" pitchFamily="34" charset="0"/>
            </a:endParaRPr>
          </a:p>
        </p:txBody>
      </p:sp>
      <p:sp>
        <p:nvSpPr>
          <p:cNvPr id="3" name="AutoShape 34"/>
          <p:cNvSpPr>
            <a:spLocks noChangeArrowheads="1"/>
          </p:cNvSpPr>
          <p:nvPr/>
        </p:nvSpPr>
        <p:spPr bwMode="auto">
          <a:xfrm>
            <a:off x="719138" y="765175"/>
            <a:ext cx="5508625" cy="647700"/>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Manifestation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02" name="Picture 2" descr="图片2"/>
          <p:cNvPicPr>
            <a:picLocks noChangeAspect="1" noChangeArrowheads="1"/>
          </p:cNvPicPr>
          <p:nvPr/>
        </p:nvPicPr>
        <p:blipFill>
          <a:blip r:embed="rId3"/>
          <a:srcRect/>
          <a:stretch>
            <a:fillRect/>
          </a:stretch>
        </p:blipFill>
        <p:spPr bwMode="auto">
          <a:xfrm>
            <a:off x="5076825" y="1412875"/>
            <a:ext cx="3373438" cy="4321175"/>
          </a:xfrm>
          <a:prstGeom prst="rect">
            <a:avLst/>
          </a:prstGeom>
          <a:noFill/>
        </p:spPr>
      </p:pic>
      <p:sp>
        <p:nvSpPr>
          <p:cNvPr id="5" name="AutoShape 34"/>
          <p:cNvSpPr>
            <a:spLocks noChangeArrowheads="1"/>
          </p:cNvSpPr>
          <p:nvPr/>
        </p:nvSpPr>
        <p:spPr bwMode="auto">
          <a:xfrm>
            <a:off x="719138" y="765175"/>
            <a:ext cx="5508625" cy="647700"/>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Manifestation </a:t>
            </a:r>
          </a:p>
        </p:txBody>
      </p:sp>
      <p:sp>
        <p:nvSpPr>
          <p:cNvPr id="7" name="Rectangle 3"/>
          <p:cNvSpPr>
            <a:spLocks noGrp="1" noChangeArrowheads="1"/>
          </p:cNvSpPr>
          <p:nvPr>
            <p:ph idx="1"/>
          </p:nvPr>
        </p:nvSpPr>
        <p:spPr>
          <a:noFill/>
        </p:spPr>
        <p:txBody>
          <a:bodyPr/>
          <a:lstStyle/>
          <a:p>
            <a:pPr>
              <a:buSzPct val="75000"/>
              <a:buFont typeface="Wingdings" pitchFamily="2" charset="2"/>
              <a:buChar char="l"/>
            </a:pPr>
            <a:r>
              <a:rPr kumimoji="1" lang="en-US" altLang="zh-CN" sz="2800" dirty="0" smtClean="0">
                <a:latin typeface="Arial"/>
                <a:ea typeface="楷体_GB2312" pitchFamily="49" charset="-122"/>
                <a:cs typeface="Arial"/>
              </a:rPr>
              <a:t> Visual blurring</a:t>
            </a:r>
            <a:endParaRPr kumimoji="1" lang="zh-CN" altLang="en-US" sz="2800" dirty="0">
              <a:latin typeface="Arial"/>
              <a:ea typeface="楷体_GB2312" pitchFamily="49" charset="-122"/>
              <a:cs typeface="Arial"/>
            </a:endParaRPr>
          </a:p>
          <a:p>
            <a:pPr>
              <a:buSzPct val="75000"/>
              <a:buFont typeface="Wingdings" pitchFamily="2" charset="2"/>
              <a:buChar char="l"/>
            </a:pPr>
            <a:r>
              <a:rPr kumimoji="1" lang="en-US" altLang="zh-CN" sz="2800" dirty="0" smtClean="0">
                <a:latin typeface="Arial"/>
                <a:ea typeface="华文行楷" pitchFamily="2" charset="-122"/>
                <a:cs typeface="Arial"/>
              </a:rPr>
              <a:t> Weakness of the limbs</a:t>
            </a:r>
            <a:endParaRPr kumimoji="1" lang="zh-CN" altLang="en-US" sz="2800" dirty="0">
              <a:latin typeface="Arial"/>
              <a:ea typeface="楷体_GB2312" pitchFamily="49" charset="-122"/>
              <a:cs typeface="Arial"/>
            </a:endParaRPr>
          </a:p>
          <a:p>
            <a:pPr>
              <a:buSzPct val="75000"/>
              <a:buFont typeface="Wingdings" pitchFamily="2" charset="2"/>
              <a:buChar char="l"/>
            </a:pPr>
            <a:r>
              <a:rPr lang="en-US" altLang="zh-CN" sz="2800" dirty="0" smtClean="0">
                <a:latin typeface="Arial"/>
                <a:ea typeface="华文行楷" pitchFamily="2" charset="-122"/>
                <a:cs typeface="Arial"/>
              </a:rPr>
              <a:t> Sensory symptoms</a:t>
            </a:r>
            <a:endParaRPr lang="zh-CN" altLang="en-US" sz="2800" dirty="0">
              <a:latin typeface="Arial"/>
              <a:ea typeface="华文行楷" pitchFamily="2" charset="-122"/>
              <a:cs typeface="Arial"/>
            </a:endParaRPr>
          </a:p>
          <a:p>
            <a:pPr>
              <a:buSzPct val="75000"/>
              <a:buFont typeface="Wingdings" pitchFamily="2" charset="2"/>
              <a:buChar char="l"/>
            </a:pPr>
            <a:r>
              <a:rPr lang="en-US" altLang="zh-CN" sz="2800" dirty="0" smtClean="0">
                <a:latin typeface="Arial"/>
                <a:ea typeface="华文行楷" pitchFamily="2" charset="-122"/>
                <a:cs typeface="Arial"/>
              </a:rPr>
              <a:t> Ataxia and </a:t>
            </a:r>
            <a:r>
              <a:rPr lang="en-US" altLang="zh-CN" sz="2800" dirty="0" err="1" smtClean="0">
                <a:latin typeface="Arial"/>
                <a:ea typeface="华文行楷" pitchFamily="2" charset="-122"/>
                <a:cs typeface="Arial"/>
              </a:rPr>
              <a:t>nystagmus</a:t>
            </a:r>
            <a:endParaRPr lang="en-US" altLang="zh-CN" sz="2800" dirty="0" smtClean="0">
              <a:latin typeface="Arial"/>
              <a:ea typeface="华文行楷" pitchFamily="2" charset="-122"/>
              <a:cs typeface="Arial"/>
            </a:endParaRPr>
          </a:p>
          <a:p>
            <a:pPr>
              <a:buSzPct val="75000"/>
              <a:buFont typeface="Wingdings" pitchFamily="2" charset="2"/>
              <a:buChar char="l"/>
            </a:pPr>
            <a:r>
              <a:rPr lang="en-US" altLang="zh-CN" sz="2800" dirty="0" smtClean="0">
                <a:latin typeface="Arial"/>
                <a:ea typeface="华文行楷" pitchFamily="2" charset="-122"/>
                <a:cs typeface="Arial"/>
              </a:rPr>
              <a:t> Dysfunction of autonomic nerves </a:t>
            </a:r>
          </a:p>
          <a:p>
            <a:pPr>
              <a:buSzPct val="75000"/>
              <a:buFont typeface="Wingdings" pitchFamily="2" charset="2"/>
              <a:buChar char="l"/>
            </a:pPr>
            <a:r>
              <a:rPr lang="en-US" altLang="zh-CN" sz="2800" dirty="0" smtClean="0">
                <a:latin typeface="Arial"/>
                <a:ea typeface="华文行楷" pitchFamily="2" charset="-122"/>
                <a:cs typeface="Arial"/>
              </a:rPr>
              <a:t> Psychiatric syndrome and</a:t>
            </a:r>
          </a:p>
          <a:p>
            <a:pPr>
              <a:buSzPct val="75000"/>
              <a:buNone/>
            </a:pPr>
            <a:r>
              <a:rPr lang="en-US" altLang="zh-CN" sz="2800" dirty="0" smtClean="0">
                <a:latin typeface="Arial"/>
                <a:ea typeface="华文行楷" pitchFamily="2" charset="-122"/>
                <a:cs typeface="Arial"/>
              </a:rPr>
              <a:t>    cognitive dysfunction</a:t>
            </a:r>
          </a:p>
          <a:p>
            <a:pPr>
              <a:buSzPct val="75000"/>
              <a:buFont typeface="Wingdings" pitchFamily="2" charset="2"/>
              <a:buChar char="l"/>
            </a:pPr>
            <a:r>
              <a:rPr lang="en-US" altLang="zh-CN" sz="2800" dirty="0" smtClean="0">
                <a:latin typeface="Arial"/>
                <a:cs typeface="Arial"/>
              </a:rPr>
              <a:t> Abrupt attacks </a:t>
            </a:r>
            <a:endParaRPr lang="zh-CN" altLang="en-US" sz="2800" dirty="0">
              <a:latin typeface="Arial"/>
              <a:ea typeface="华文行楷" pitchFamily="2" charset="-122"/>
              <a:cs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Rectangle 3"/>
          <p:cNvSpPr>
            <a:spLocks noGrp="1" noChangeArrowheads="1"/>
          </p:cNvSpPr>
          <p:nvPr>
            <p:ph idx="1"/>
          </p:nvPr>
        </p:nvSpPr>
        <p:spPr>
          <a:noFill/>
        </p:spPr>
        <p:txBody>
          <a:bodyPr/>
          <a:lstStyle/>
          <a:p>
            <a:pPr>
              <a:buSzPct val="75000"/>
              <a:buFont typeface="Wingdings" pitchFamily="2" charset="2"/>
              <a:buChar char="l"/>
            </a:pPr>
            <a:r>
              <a:rPr kumimoji="1" lang="en-US" altLang="zh-CN" sz="2800" dirty="0" smtClean="0">
                <a:latin typeface="Arial" pitchFamily="34" charset="0"/>
                <a:ea typeface="楷体_GB2312" pitchFamily="49" charset="-122"/>
                <a:cs typeface="Arial" pitchFamily="34" charset="0"/>
              </a:rPr>
              <a:t> Clinic characters</a:t>
            </a:r>
          </a:p>
          <a:p>
            <a:pPr>
              <a:buSzPct val="75000"/>
              <a:buFont typeface="Wingdings" pitchFamily="2" charset="2"/>
              <a:buChar char="ü"/>
            </a:pPr>
            <a:r>
              <a:rPr kumimoji="1" lang="en-US" altLang="zh-CN" sz="2800" dirty="0" smtClean="0">
                <a:latin typeface="Arial" pitchFamily="34" charset="0"/>
                <a:ea typeface="楷体_GB2312" pitchFamily="49" charset="-122"/>
                <a:cs typeface="Arial" pitchFamily="34" charset="0"/>
              </a:rPr>
              <a:t> multiple lesions and </a:t>
            </a:r>
            <a:r>
              <a:rPr lang="en-US" altLang="zh-CN" sz="2800" dirty="0" smtClean="0">
                <a:latin typeface="Arial" pitchFamily="34" charset="0"/>
                <a:ea typeface="黑体" pitchFamily="2" charset="-122"/>
                <a:cs typeface="Arial" pitchFamily="34" charset="0"/>
              </a:rPr>
              <a:t>relapsing-remitting course</a:t>
            </a:r>
          </a:p>
          <a:p>
            <a:pPr>
              <a:buSzPct val="75000"/>
              <a:buNone/>
            </a:pPr>
            <a:endParaRPr kumimoji="1" lang="zh-CN" altLang="en-US" sz="2800" dirty="0">
              <a:latin typeface="Arial" pitchFamily="34" charset="0"/>
              <a:ea typeface="楷体_GB2312" pitchFamily="49" charset="-122"/>
              <a:cs typeface="Arial" pitchFamily="34" charset="0"/>
            </a:endParaRPr>
          </a:p>
        </p:txBody>
      </p:sp>
      <p:sp>
        <p:nvSpPr>
          <p:cNvPr id="3" name="AutoShape 34"/>
          <p:cNvSpPr>
            <a:spLocks noChangeArrowheads="1"/>
          </p:cNvSpPr>
          <p:nvPr/>
        </p:nvSpPr>
        <p:spPr bwMode="auto">
          <a:xfrm>
            <a:off x="719138" y="765175"/>
            <a:ext cx="5508625" cy="647700"/>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Manifestation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4"/>
          <p:cNvSpPr>
            <a:spLocks noChangeArrowheads="1"/>
          </p:cNvSpPr>
          <p:nvPr/>
        </p:nvSpPr>
        <p:spPr bwMode="auto">
          <a:xfrm>
            <a:off x="719138" y="765175"/>
            <a:ext cx="5508625" cy="647700"/>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Manifestation </a:t>
            </a:r>
          </a:p>
        </p:txBody>
      </p:sp>
      <p:sp>
        <p:nvSpPr>
          <p:cNvPr id="7" name="Rectangle 3"/>
          <p:cNvSpPr>
            <a:spLocks noGrp="1" noChangeArrowheads="1"/>
          </p:cNvSpPr>
          <p:nvPr>
            <p:ph idx="1"/>
          </p:nvPr>
        </p:nvSpPr>
        <p:spPr>
          <a:noFill/>
        </p:spPr>
        <p:txBody>
          <a:bodyPr/>
          <a:lstStyle/>
          <a:p>
            <a:pPr>
              <a:buSzPct val="75000"/>
              <a:buFont typeface="Wingdings" pitchFamily="2" charset="2"/>
              <a:buChar char="l"/>
            </a:pPr>
            <a:r>
              <a:rPr kumimoji="1" lang="en-US" altLang="zh-CN" sz="2800" dirty="0" smtClean="0">
                <a:latin typeface="Arial" pitchFamily="34" charset="0"/>
                <a:ea typeface="楷体_GB2312" pitchFamily="49" charset="-122"/>
                <a:cs typeface="Arial" pitchFamily="34" charset="0"/>
              </a:rPr>
              <a:t> Visual disturbance</a:t>
            </a:r>
            <a:r>
              <a:rPr kumimoji="1" lang="en-US" altLang="zh-CN" sz="2800" dirty="0" smtClean="0">
                <a:latin typeface="Arial" pitchFamily="34" charset="0"/>
                <a:ea typeface="华文行楷" pitchFamily="2" charset="-122"/>
                <a:cs typeface="Arial" pitchFamily="34" charset="0"/>
              </a:rPr>
              <a:t> </a:t>
            </a:r>
          </a:p>
          <a:p>
            <a:pPr>
              <a:buSzPct val="75000"/>
              <a:buFont typeface="Wingdings" pitchFamily="2" charset="2"/>
              <a:buChar char="ü"/>
            </a:pPr>
            <a:r>
              <a:rPr kumimoji="1" lang="en-US" altLang="zh-CN" sz="2800" dirty="0" smtClean="0">
                <a:latin typeface="Arial" pitchFamily="34" charset="0"/>
                <a:ea typeface="楷体_GB2312" pitchFamily="49" charset="-122"/>
                <a:cs typeface="Arial" pitchFamily="34" charset="0"/>
              </a:rPr>
              <a:t> Visual blurring - </a:t>
            </a:r>
            <a:r>
              <a:rPr kumimoji="1" lang="en-US" altLang="zh-CN" sz="2800" dirty="0" smtClean="0">
                <a:latin typeface="Arial" pitchFamily="34" charset="0"/>
                <a:ea typeface="华文行楷" pitchFamily="2" charset="-122"/>
                <a:cs typeface="Arial" pitchFamily="34" charset="0"/>
              </a:rPr>
              <a:t>Optic neuritis (ON)</a:t>
            </a:r>
          </a:p>
          <a:p>
            <a:pPr>
              <a:buSzPct val="75000"/>
              <a:buFont typeface="Wingdings" pitchFamily="2" charset="2"/>
              <a:buChar char="ü"/>
            </a:pPr>
            <a:r>
              <a:rPr kumimoji="1" lang="en-US" altLang="zh-CN" sz="2800" dirty="0" smtClean="0">
                <a:latin typeface="Arial" pitchFamily="34" charset="0"/>
                <a:ea typeface="华文行楷" pitchFamily="2" charset="-122"/>
                <a:cs typeface="Arial" pitchFamily="34" charset="0"/>
              </a:rPr>
              <a:t> Diplopia </a:t>
            </a:r>
            <a:r>
              <a:rPr kumimoji="1" lang="en-US" altLang="zh-CN" sz="2800" dirty="0">
                <a:latin typeface="Arial" pitchFamily="34" charset="0"/>
                <a:ea typeface="华文行楷" pitchFamily="2" charset="-122"/>
                <a:cs typeface="Arial" pitchFamily="34" charset="0"/>
              </a:rPr>
              <a:t>- </a:t>
            </a:r>
            <a:r>
              <a:rPr kumimoji="1" lang="en-US" altLang="zh-CN" sz="2800" dirty="0" err="1">
                <a:latin typeface="Arial" pitchFamily="34" charset="0"/>
                <a:ea typeface="华文行楷" pitchFamily="2" charset="-122"/>
                <a:cs typeface="Arial" pitchFamily="34" charset="0"/>
              </a:rPr>
              <a:t>Internuclear</a:t>
            </a:r>
            <a:r>
              <a:rPr kumimoji="1" lang="en-US" altLang="zh-CN" sz="2800" dirty="0">
                <a:latin typeface="Arial" pitchFamily="34" charset="0"/>
                <a:ea typeface="华文行楷" pitchFamily="2" charset="-122"/>
                <a:cs typeface="Arial" pitchFamily="34" charset="0"/>
              </a:rPr>
              <a:t> </a:t>
            </a:r>
            <a:r>
              <a:rPr kumimoji="1" lang="en-US" altLang="zh-CN" sz="2800" dirty="0" err="1">
                <a:latin typeface="Arial" pitchFamily="34" charset="0"/>
                <a:ea typeface="华文行楷" pitchFamily="2" charset="-122"/>
                <a:cs typeface="Arial" pitchFamily="34" charset="0"/>
              </a:rPr>
              <a:t>ophthalmoplegia</a:t>
            </a:r>
            <a:r>
              <a:rPr kumimoji="1" lang="en-US" altLang="zh-CN" sz="2800" dirty="0">
                <a:latin typeface="Arial" pitchFamily="34" charset="0"/>
                <a:ea typeface="华文行楷" pitchFamily="2" charset="-122"/>
                <a:cs typeface="Arial" pitchFamily="34" charset="0"/>
              </a:rPr>
              <a:t> (INO</a:t>
            </a:r>
            <a:r>
              <a:rPr kumimoji="1" lang="en-US" altLang="zh-CN" sz="2800" dirty="0" smtClean="0">
                <a:latin typeface="Arial" pitchFamily="34" charset="0"/>
                <a:ea typeface="华文行楷" pitchFamily="2" charset="-122"/>
                <a:cs typeface="Arial" pitchFamily="34" charset="0"/>
              </a:rPr>
              <a:t>)</a:t>
            </a:r>
          </a:p>
          <a:p>
            <a:pPr>
              <a:buSzPct val="75000"/>
              <a:buFont typeface="Wingdings" pitchFamily="2" charset="2"/>
              <a:buChar char="ü"/>
            </a:pPr>
            <a:r>
              <a:rPr kumimoji="1" lang="en-US" altLang="zh-CN" sz="2800" dirty="0" smtClean="0">
                <a:latin typeface="Arial" pitchFamily="34" charset="0"/>
                <a:ea typeface="华文行楷" pitchFamily="2" charset="-122"/>
                <a:cs typeface="Arial" pitchFamily="34" charset="0"/>
              </a:rPr>
              <a:t> Visual field </a:t>
            </a:r>
            <a:r>
              <a:rPr kumimoji="1" lang="en-US" altLang="zh-CN" sz="2800" dirty="0">
                <a:latin typeface="Arial" pitchFamily="34" charset="0"/>
                <a:ea typeface="华文行楷" pitchFamily="2" charset="-122"/>
                <a:cs typeface="Arial" pitchFamily="34" charset="0"/>
              </a:rPr>
              <a:t>defect - Damages of </a:t>
            </a:r>
            <a:r>
              <a:rPr kumimoji="1" lang="en-US" altLang="zh-CN" sz="2800" dirty="0" smtClean="0">
                <a:latin typeface="Arial" pitchFamily="34" charset="0"/>
                <a:ea typeface="华文行楷" pitchFamily="2" charset="-122"/>
                <a:cs typeface="Arial" pitchFamily="34" charset="0"/>
              </a:rPr>
              <a:t>visual pathway</a:t>
            </a:r>
            <a:endParaRPr lang="zh-CN" altLang="en-US" sz="2800" dirty="0">
              <a:latin typeface="Arial" pitchFamily="34" charset="0"/>
              <a:ea typeface="华文行楷" pitchFamily="2" charset="-122"/>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4"/>
          <p:cNvSpPr>
            <a:spLocks noChangeArrowheads="1"/>
          </p:cNvSpPr>
          <p:nvPr/>
        </p:nvSpPr>
        <p:spPr bwMode="auto">
          <a:xfrm>
            <a:off x="719138" y="765175"/>
            <a:ext cx="5508625" cy="647700"/>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Manifestation </a:t>
            </a:r>
          </a:p>
        </p:txBody>
      </p:sp>
      <p:sp>
        <p:nvSpPr>
          <p:cNvPr id="7" name="Rectangle 3"/>
          <p:cNvSpPr>
            <a:spLocks noGrp="1" noChangeArrowheads="1"/>
          </p:cNvSpPr>
          <p:nvPr>
            <p:ph idx="1"/>
          </p:nvPr>
        </p:nvSpPr>
        <p:spPr>
          <a:xfrm>
            <a:off x="457200" y="1935480"/>
            <a:ext cx="8229600" cy="4136726"/>
          </a:xfrm>
          <a:noFill/>
        </p:spPr>
        <p:txBody>
          <a:bodyPr>
            <a:normAutofit/>
          </a:bodyPr>
          <a:lstStyle/>
          <a:p>
            <a:pPr>
              <a:buSzPct val="75000"/>
              <a:buFont typeface="Wingdings" pitchFamily="2" charset="2"/>
              <a:buChar char="l"/>
            </a:pPr>
            <a:r>
              <a:rPr kumimoji="1" lang="en-US" altLang="zh-CN" sz="2800" dirty="0" smtClean="0">
                <a:latin typeface="Arial" pitchFamily="34" charset="0"/>
                <a:ea typeface="楷体_GB2312" pitchFamily="49" charset="-122"/>
                <a:cs typeface="Arial" pitchFamily="34" charset="0"/>
              </a:rPr>
              <a:t> Visual disturbance</a:t>
            </a:r>
            <a:endParaRPr kumimoji="1" lang="zh-CN" altLang="en-US" sz="2800" dirty="0">
              <a:latin typeface="Arial" pitchFamily="34" charset="0"/>
              <a:ea typeface="楷体_GB2312" pitchFamily="49" charset="-122"/>
              <a:cs typeface="Arial" pitchFamily="34" charset="0"/>
            </a:endParaRPr>
          </a:p>
          <a:p>
            <a:pPr>
              <a:buSzPct val="75000"/>
              <a:buFont typeface="Wingdings" pitchFamily="2" charset="2"/>
              <a:buChar char="ü"/>
            </a:pPr>
            <a:r>
              <a:rPr kumimoji="1" lang="en-US" altLang="zh-CN" sz="2800" dirty="0" smtClean="0">
                <a:latin typeface="Arial" pitchFamily="34" charset="0"/>
                <a:ea typeface="华文行楷" pitchFamily="2" charset="-122"/>
                <a:cs typeface="Arial" pitchFamily="34" charset="0"/>
              </a:rPr>
              <a:t> Optic neuritis (ON)</a:t>
            </a:r>
          </a:p>
          <a:p>
            <a:pPr lvl="1">
              <a:buSzPct val="75000"/>
              <a:buFont typeface="Arial" pitchFamily="34" charset="0"/>
              <a:buChar char="•"/>
            </a:pPr>
            <a:r>
              <a:rPr kumimoji="1" lang="en-US" altLang="zh-CN" dirty="0">
                <a:latin typeface="Arial" pitchFamily="34" charset="0"/>
                <a:ea typeface="华文行楷" pitchFamily="2" charset="-122"/>
                <a:cs typeface="Arial" pitchFamily="34" charset="0"/>
              </a:rPr>
              <a:t>diminished visual acuity, decreased color perception, or even severe visual loss</a:t>
            </a:r>
          </a:p>
          <a:p>
            <a:pPr lvl="1">
              <a:buSzPct val="75000"/>
              <a:buFont typeface="Arial" pitchFamily="34" charset="0"/>
              <a:buChar char="•"/>
            </a:pPr>
            <a:r>
              <a:rPr kumimoji="1" lang="en-US" altLang="zh-CN" dirty="0">
                <a:latin typeface="Arial" pitchFamily="34" charset="0"/>
                <a:ea typeface="华文行楷" pitchFamily="2" charset="-122"/>
                <a:cs typeface="Arial" pitchFamily="34" charset="0"/>
              </a:rPr>
              <a:t>generally monocular</a:t>
            </a:r>
          </a:p>
          <a:p>
            <a:pPr lvl="1">
              <a:buSzPct val="75000"/>
              <a:buFont typeface="Arial" pitchFamily="34" charset="0"/>
              <a:buChar char="•"/>
            </a:pPr>
            <a:r>
              <a:rPr kumimoji="1" lang="en-US" altLang="zh-CN" dirty="0" err="1">
                <a:latin typeface="Arial" pitchFamily="34" charset="0"/>
                <a:ea typeface="华文行楷" pitchFamily="2" charset="-122"/>
                <a:cs typeface="Arial" pitchFamily="34" charset="0"/>
              </a:rPr>
              <a:t>periorbital</a:t>
            </a:r>
            <a:r>
              <a:rPr kumimoji="1" lang="en-US" altLang="zh-CN" dirty="0">
                <a:latin typeface="Arial" pitchFamily="34" charset="0"/>
                <a:ea typeface="华文行楷" pitchFamily="2" charset="-122"/>
                <a:cs typeface="Arial" pitchFamily="34" charset="0"/>
              </a:rPr>
              <a:t> pain</a:t>
            </a:r>
          </a:p>
          <a:p>
            <a:pPr lvl="1">
              <a:buSzPct val="75000"/>
              <a:buFont typeface="Arial" pitchFamily="34" charset="0"/>
              <a:buChar char="•"/>
            </a:pPr>
            <a:r>
              <a:rPr kumimoji="1" lang="en-US" altLang="zh-CN" dirty="0">
                <a:latin typeface="Arial" pitchFamily="34" charset="0"/>
                <a:ea typeface="华文行楷" pitchFamily="2" charset="-122"/>
                <a:cs typeface="Arial" pitchFamily="34" charset="0"/>
              </a:rPr>
              <a:t>afferent pupillary defect</a:t>
            </a:r>
          </a:p>
          <a:p>
            <a:pPr lvl="1">
              <a:buSzPct val="75000"/>
              <a:buFont typeface="Arial" pitchFamily="34" charset="0"/>
              <a:buChar char="•"/>
            </a:pPr>
            <a:r>
              <a:rPr kumimoji="1" lang="en-US" altLang="zh-CN" dirty="0">
                <a:latin typeface="Arial" pitchFamily="34" charset="0"/>
                <a:ea typeface="华文行楷" pitchFamily="2" charset="-122"/>
                <a:cs typeface="Arial" pitchFamily="34" charset="0"/>
              </a:rPr>
              <a:t>optic disc swelling, optic atrophy</a:t>
            </a:r>
            <a:endParaRPr kumimoji="1" lang="zh-CN" altLang="en-US" dirty="0">
              <a:latin typeface="Arial" pitchFamily="34" charset="0"/>
              <a:ea typeface="华文行楷" pitchFamily="2" charset="-122"/>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4"/>
          <p:cNvSpPr>
            <a:spLocks noChangeArrowheads="1"/>
          </p:cNvSpPr>
          <p:nvPr/>
        </p:nvSpPr>
        <p:spPr bwMode="auto">
          <a:xfrm>
            <a:off x="719138" y="765175"/>
            <a:ext cx="5508625" cy="647700"/>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Manifestation </a:t>
            </a:r>
          </a:p>
        </p:txBody>
      </p:sp>
      <p:sp>
        <p:nvSpPr>
          <p:cNvPr id="7" name="Rectangle 3"/>
          <p:cNvSpPr>
            <a:spLocks noGrp="1" noChangeArrowheads="1"/>
          </p:cNvSpPr>
          <p:nvPr>
            <p:ph idx="1"/>
          </p:nvPr>
        </p:nvSpPr>
        <p:spPr>
          <a:xfrm>
            <a:off x="457200" y="1935480"/>
            <a:ext cx="8229600" cy="2279338"/>
          </a:xfrm>
          <a:noFill/>
        </p:spPr>
        <p:txBody>
          <a:bodyPr/>
          <a:lstStyle/>
          <a:p>
            <a:pPr>
              <a:buSzPct val="75000"/>
              <a:buFont typeface="Wingdings" pitchFamily="2" charset="2"/>
              <a:buChar char="l"/>
            </a:pPr>
            <a:r>
              <a:rPr kumimoji="1" lang="en-US" altLang="zh-CN" sz="2800" dirty="0" smtClean="0">
                <a:latin typeface="Arial" pitchFamily="34" charset="0"/>
                <a:ea typeface="楷体_GB2312" pitchFamily="49" charset="-122"/>
                <a:cs typeface="Arial" pitchFamily="34" charset="0"/>
              </a:rPr>
              <a:t> Visual disturbance</a:t>
            </a:r>
            <a:endParaRPr kumimoji="1" lang="zh-CN" altLang="en-US" sz="2800" dirty="0">
              <a:latin typeface="Arial" pitchFamily="34" charset="0"/>
              <a:ea typeface="楷体_GB2312" pitchFamily="49" charset="-122"/>
              <a:cs typeface="Arial" pitchFamily="34" charset="0"/>
            </a:endParaRPr>
          </a:p>
          <a:p>
            <a:pPr>
              <a:buSzPct val="75000"/>
              <a:buFont typeface="Wingdings" pitchFamily="2" charset="2"/>
              <a:buChar char="ü"/>
            </a:pPr>
            <a:r>
              <a:rPr kumimoji="1" lang="en-US" altLang="zh-CN" sz="2800" dirty="0" smtClean="0">
                <a:latin typeface="Arial" pitchFamily="34" charset="0"/>
                <a:ea typeface="华文行楷" pitchFamily="2" charset="-122"/>
                <a:cs typeface="Arial" pitchFamily="34" charset="0"/>
              </a:rPr>
              <a:t> Diplopia</a:t>
            </a:r>
          </a:p>
          <a:p>
            <a:pPr lvl="1">
              <a:buSzPct val="75000"/>
              <a:buFont typeface="Arial" pitchFamily="34" charset="0"/>
              <a:buChar char="•"/>
            </a:pPr>
            <a:r>
              <a:rPr kumimoji="1" lang="en-US" altLang="zh-CN" dirty="0" err="1">
                <a:latin typeface="Arial" pitchFamily="34" charset="0"/>
                <a:ea typeface="华文行楷" pitchFamily="2" charset="-122"/>
                <a:cs typeface="Arial" pitchFamily="34" charset="0"/>
              </a:rPr>
              <a:t>Internuclear</a:t>
            </a:r>
            <a:r>
              <a:rPr kumimoji="1" lang="en-US" altLang="zh-CN" dirty="0">
                <a:latin typeface="Arial" pitchFamily="34" charset="0"/>
                <a:ea typeface="华文行楷" pitchFamily="2" charset="-122"/>
                <a:cs typeface="Arial" pitchFamily="34" charset="0"/>
              </a:rPr>
              <a:t> </a:t>
            </a:r>
            <a:r>
              <a:rPr kumimoji="1" lang="en-US" altLang="zh-CN" dirty="0" err="1">
                <a:latin typeface="Arial" pitchFamily="34" charset="0"/>
                <a:ea typeface="华文行楷" pitchFamily="2" charset="-122"/>
                <a:cs typeface="Arial" pitchFamily="34" charset="0"/>
              </a:rPr>
              <a:t>ophthalmoplegia</a:t>
            </a:r>
            <a:r>
              <a:rPr kumimoji="1" lang="en-US" altLang="zh-CN" dirty="0">
                <a:latin typeface="Arial" pitchFamily="34" charset="0"/>
                <a:ea typeface="华文行楷" pitchFamily="2" charset="-122"/>
                <a:cs typeface="Arial" pitchFamily="34" charset="0"/>
              </a:rPr>
              <a:t> (INO)</a:t>
            </a:r>
          </a:p>
          <a:p>
            <a:pPr lvl="1">
              <a:buSzPct val="75000"/>
              <a:buFont typeface="Arial" pitchFamily="34" charset="0"/>
              <a:buChar char="•"/>
            </a:pPr>
            <a:r>
              <a:rPr kumimoji="1" lang="en-US" altLang="zh-CN" dirty="0">
                <a:latin typeface="Arial" pitchFamily="34" charset="0"/>
                <a:ea typeface="华文行楷" pitchFamily="2" charset="-122"/>
                <a:cs typeface="Arial" pitchFamily="34" charset="0"/>
              </a:rPr>
              <a:t>palsy of the sixth, third, fourth cranial nerve</a:t>
            </a:r>
            <a:endParaRPr kumimoji="1" lang="zh-CN" altLang="en-US" dirty="0">
              <a:latin typeface="Arial" pitchFamily="34" charset="0"/>
              <a:ea typeface="华文行楷" pitchFamily="2" charset="-122"/>
              <a:cs typeface="Arial" pitchFamily="34" charset="0"/>
            </a:endParaRPr>
          </a:p>
        </p:txBody>
      </p:sp>
      <p:sp>
        <p:nvSpPr>
          <p:cNvPr id="4" name="剪去对角的矩形 3"/>
          <p:cNvSpPr/>
          <p:nvPr/>
        </p:nvSpPr>
        <p:spPr>
          <a:xfrm>
            <a:off x="1000100" y="4071942"/>
            <a:ext cx="7286676" cy="2314039"/>
          </a:xfrm>
          <a:prstGeom prst="snip2DiagRect">
            <a:avLst/>
          </a:prstGeom>
          <a:solidFill>
            <a:schemeClr val="accent1">
              <a:lumMod val="20000"/>
              <a:lumOff val="80000"/>
            </a:schemeClr>
          </a:solidFill>
          <a:ln w="38100"/>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000" dirty="0" smtClean="0"/>
              <a:t>INO is characterized by paresis of the medial rectus on attempted lateral gaze, with a coarse </a:t>
            </a:r>
            <a:r>
              <a:rPr lang="en-US" altLang="zh-CN" sz="2000" dirty="0" err="1" smtClean="0"/>
              <a:t>nystagmus</a:t>
            </a:r>
            <a:r>
              <a:rPr lang="en-US" altLang="zh-CN" sz="2000" dirty="0" smtClean="0"/>
              <a:t> in the abducting eye due to a lesion in </a:t>
            </a:r>
            <a:r>
              <a:rPr lang="en-US" altLang="zh-CN" sz="2000" u="sng" dirty="0" smtClean="0">
                <a:solidFill>
                  <a:srgbClr val="0000FF"/>
                </a:solidFill>
              </a:rPr>
              <a:t>the </a:t>
            </a:r>
            <a:r>
              <a:rPr lang="en-US" altLang="zh-CN" sz="2000" u="sng" dirty="0" err="1" smtClean="0">
                <a:solidFill>
                  <a:srgbClr val="0000FF"/>
                </a:solidFill>
              </a:rPr>
              <a:t>ipsilateral</a:t>
            </a:r>
            <a:r>
              <a:rPr lang="en-US" altLang="zh-CN" sz="2000" u="sng" dirty="0" smtClean="0">
                <a:solidFill>
                  <a:srgbClr val="0000FF"/>
                </a:solidFill>
              </a:rPr>
              <a:t> medial longitudinal fasciculus.</a:t>
            </a:r>
            <a:endParaRPr lang="en-US" altLang="zh-CN" sz="2000" dirty="0" smtClean="0"/>
          </a:p>
          <a:p>
            <a:r>
              <a:rPr lang="en-US" altLang="zh-CN" sz="2000" b="1" i="1" dirty="0" smtClean="0"/>
              <a:t>The presence of bilateral </a:t>
            </a:r>
            <a:r>
              <a:rPr lang="en-US" altLang="zh-CN" sz="2000" b="1" i="1" dirty="0" err="1" smtClean="0"/>
              <a:t>internuclear</a:t>
            </a:r>
            <a:r>
              <a:rPr lang="en-US" altLang="zh-CN" sz="2000" b="1" i="1" dirty="0" smtClean="0"/>
              <a:t> </a:t>
            </a:r>
            <a:r>
              <a:rPr lang="en-US" altLang="zh-CN" sz="2000" b="1" i="1" dirty="0" err="1" smtClean="0"/>
              <a:t>ophthalmoplegia</a:t>
            </a:r>
            <a:r>
              <a:rPr lang="en-US" altLang="zh-CN" sz="2000" b="1" i="1" dirty="0" smtClean="0"/>
              <a:t> in a young adult is virtually diagnostic of MS.</a:t>
            </a:r>
            <a:endParaRPr lang="en-US" altLang="zh-CN" sz="2000" b="1"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4"/>
          <p:cNvSpPr>
            <a:spLocks noChangeArrowheads="1"/>
          </p:cNvSpPr>
          <p:nvPr/>
        </p:nvSpPr>
        <p:spPr bwMode="auto">
          <a:xfrm>
            <a:off x="719138" y="765175"/>
            <a:ext cx="5508625" cy="647700"/>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Manifestation </a:t>
            </a:r>
          </a:p>
        </p:txBody>
      </p:sp>
      <p:sp>
        <p:nvSpPr>
          <p:cNvPr id="7" name="Rectangle 3"/>
          <p:cNvSpPr>
            <a:spLocks noGrp="1" noChangeArrowheads="1"/>
          </p:cNvSpPr>
          <p:nvPr>
            <p:ph idx="1"/>
          </p:nvPr>
        </p:nvSpPr>
        <p:spPr>
          <a:xfrm>
            <a:off x="457200" y="1935480"/>
            <a:ext cx="8229600" cy="2279338"/>
          </a:xfrm>
          <a:noFill/>
        </p:spPr>
        <p:txBody>
          <a:bodyPr>
            <a:normAutofit/>
          </a:bodyPr>
          <a:lstStyle/>
          <a:p>
            <a:pPr>
              <a:buSzPct val="75000"/>
              <a:buFont typeface="Wingdings" pitchFamily="2" charset="2"/>
              <a:buChar char="l"/>
            </a:pPr>
            <a:r>
              <a:rPr kumimoji="1" lang="en-US" altLang="zh-CN" sz="2800" dirty="0" smtClean="0">
                <a:latin typeface="Arial" pitchFamily="34" charset="0"/>
                <a:ea typeface="楷体_GB2312" pitchFamily="49" charset="-122"/>
                <a:cs typeface="Arial" pitchFamily="34" charset="0"/>
              </a:rPr>
              <a:t> Visual disturbance</a:t>
            </a:r>
            <a:endParaRPr kumimoji="1" lang="zh-CN" altLang="en-US" sz="2800" dirty="0">
              <a:latin typeface="Arial" pitchFamily="34" charset="0"/>
              <a:ea typeface="楷体_GB2312" pitchFamily="49" charset="-122"/>
              <a:cs typeface="Arial" pitchFamily="34" charset="0"/>
            </a:endParaRPr>
          </a:p>
          <a:p>
            <a:pPr>
              <a:buSzPct val="75000"/>
              <a:buFont typeface="Wingdings" pitchFamily="2" charset="2"/>
              <a:buChar char="ü"/>
            </a:pPr>
            <a:r>
              <a:rPr kumimoji="1" lang="en-US" altLang="zh-CN" sz="2800" dirty="0" smtClean="0">
                <a:latin typeface="Arial" pitchFamily="34" charset="0"/>
                <a:ea typeface="华文行楷" pitchFamily="2" charset="-122"/>
                <a:cs typeface="Arial" pitchFamily="34" charset="0"/>
              </a:rPr>
              <a:t> Visual field defect</a:t>
            </a:r>
          </a:p>
          <a:p>
            <a:pPr lvl="1">
              <a:buSzPct val="75000"/>
              <a:buFont typeface="Arial" pitchFamily="34" charset="0"/>
              <a:buChar char="•"/>
            </a:pPr>
            <a:r>
              <a:rPr kumimoji="1" lang="en-US" altLang="zh-CN" dirty="0">
                <a:latin typeface="Arial" pitchFamily="34" charset="0"/>
                <a:ea typeface="华文行楷" pitchFamily="2" charset="-122"/>
                <a:cs typeface="Arial" pitchFamily="34" charset="0"/>
              </a:rPr>
              <a:t>Damages of optic tract, optic </a:t>
            </a:r>
            <a:r>
              <a:rPr kumimoji="1" lang="en-US" altLang="zh-CN" dirty="0" err="1">
                <a:latin typeface="Arial" pitchFamily="34" charset="0"/>
                <a:ea typeface="华文行楷" pitchFamily="2" charset="-122"/>
                <a:cs typeface="Arial" pitchFamily="34" charset="0"/>
              </a:rPr>
              <a:t>chiasma</a:t>
            </a:r>
            <a:r>
              <a:rPr kumimoji="1" lang="en-US" altLang="zh-CN" dirty="0">
                <a:latin typeface="Arial" pitchFamily="34" charset="0"/>
                <a:ea typeface="华文行楷" pitchFamily="2" charset="-122"/>
                <a:cs typeface="Arial" pitchFamily="34" charset="0"/>
              </a:rPr>
              <a:t>, or optic radiation may cause different types of visual field defect.</a:t>
            </a:r>
          </a:p>
          <a:p>
            <a:pPr>
              <a:buSzPct val="75000"/>
              <a:buNone/>
            </a:pPr>
            <a:endParaRPr kumimoji="1" lang="en-US" altLang="zh-CN" sz="2800" dirty="0" smtClean="0">
              <a:latin typeface="Arial" pitchFamily="34" charset="0"/>
              <a:ea typeface="华文行楷" pitchFamily="2" charset="-122"/>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ext Box 2"/>
          <p:cNvSpPr txBox="1">
            <a:spLocks noGrp="1" noChangeArrowheads="1"/>
          </p:cNvSpPr>
          <p:nvPr>
            <p:ph idx="1"/>
          </p:nvPr>
        </p:nvSpPr>
        <p:spPr>
          <a:noFill/>
          <a:ln/>
        </p:spPr>
        <p:txBody>
          <a:bodyPr>
            <a:normAutofit/>
          </a:bodyPr>
          <a:lstStyle/>
          <a:p>
            <a:pPr>
              <a:buSzPct val="75000"/>
              <a:buFont typeface="Wingdings" pitchFamily="2" charset="2"/>
              <a:buChar char="l"/>
            </a:pPr>
            <a:r>
              <a:rPr kumimoji="1" lang="en-US" altLang="zh-CN" sz="2800" b="1" dirty="0" smtClean="0">
                <a:latin typeface="Arial" pitchFamily="34" charset="0"/>
                <a:ea typeface="楷体_GB2312" pitchFamily="49" charset="-122"/>
                <a:cs typeface="Arial" pitchFamily="34" charset="0"/>
              </a:rPr>
              <a:t>Demyelinating diseases </a:t>
            </a:r>
            <a:r>
              <a:rPr lang="en-US" altLang="zh-CN" sz="2800" dirty="0" smtClean="0">
                <a:latin typeface="Arial" pitchFamily="34" charset="0"/>
                <a:cs typeface="Arial" pitchFamily="34" charset="0"/>
              </a:rPr>
              <a:t>are a group of diseases of the brain and spinal cord in which </a:t>
            </a:r>
            <a:r>
              <a:rPr lang="en-US" altLang="zh-CN" sz="2800" u="sng" dirty="0" smtClean="0">
                <a:solidFill>
                  <a:srgbClr val="0000FF"/>
                </a:solidFill>
                <a:latin typeface="Arial" pitchFamily="34" charset="0"/>
                <a:cs typeface="Arial" pitchFamily="34" charset="0"/>
              </a:rPr>
              <a:t>destruction of myelin (demyelination) </a:t>
            </a:r>
            <a:r>
              <a:rPr lang="en-US" altLang="zh-CN" sz="2800" dirty="0" smtClean="0">
                <a:latin typeface="Arial" pitchFamily="34" charset="0"/>
                <a:cs typeface="Arial" pitchFamily="34" charset="0"/>
              </a:rPr>
              <a:t>is a prominent feature. </a:t>
            </a:r>
          </a:p>
          <a:p>
            <a:endParaRPr kumimoji="1" lang="zh-CN" altLang="en-US" sz="2800" b="1" dirty="0">
              <a:latin typeface="Arial" pitchFamily="34" charset="0"/>
              <a:ea typeface="楷体_GB2312" pitchFamily="49" charset="-122"/>
              <a:cs typeface="Arial" pitchFamily="34" charset="0"/>
            </a:endParaRPr>
          </a:p>
        </p:txBody>
      </p:sp>
      <p:sp>
        <p:nvSpPr>
          <p:cNvPr id="4" name="AutoShape 34"/>
          <p:cNvSpPr>
            <a:spLocks noChangeArrowheads="1"/>
          </p:cNvSpPr>
          <p:nvPr/>
        </p:nvSpPr>
        <p:spPr bwMode="auto">
          <a:xfrm>
            <a:off x="719138" y="765175"/>
            <a:ext cx="5941094" cy="647700"/>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Demyelinating diseases</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4"/>
          <p:cNvSpPr>
            <a:spLocks noChangeArrowheads="1"/>
          </p:cNvSpPr>
          <p:nvPr/>
        </p:nvSpPr>
        <p:spPr bwMode="auto">
          <a:xfrm>
            <a:off x="719138" y="765175"/>
            <a:ext cx="5508625" cy="647700"/>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Manifestation </a:t>
            </a:r>
          </a:p>
        </p:txBody>
      </p:sp>
      <p:sp>
        <p:nvSpPr>
          <p:cNvPr id="7" name="Rectangle 3"/>
          <p:cNvSpPr>
            <a:spLocks noGrp="1" noChangeArrowheads="1"/>
          </p:cNvSpPr>
          <p:nvPr>
            <p:ph idx="1"/>
          </p:nvPr>
        </p:nvSpPr>
        <p:spPr>
          <a:xfrm>
            <a:off x="457200" y="1935480"/>
            <a:ext cx="8229600" cy="4160520"/>
          </a:xfrm>
          <a:noFill/>
        </p:spPr>
        <p:txBody>
          <a:bodyPr>
            <a:normAutofit/>
          </a:bodyPr>
          <a:lstStyle/>
          <a:p>
            <a:pPr>
              <a:buSzPct val="75000"/>
              <a:buFont typeface="Wingdings" pitchFamily="2" charset="2"/>
              <a:buChar char="l"/>
            </a:pPr>
            <a:r>
              <a:rPr kumimoji="1" lang="en-US" altLang="zh-CN" sz="2800" dirty="0" smtClean="0">
                <a:latin typeface="Arial" pitchFamily="34" charset="0"/>
                <a:ea typeface="楷体_GB2312" pitchFamily="49" charset="-122"/>
                <a:cs typeface="Arial" pitchFamily="34" charset="0"/>
              </a:rPr>
              <a:t> Weakness of the limbs</a:t>
            </a:r>
            <a:endParaRPr kumimoji="1" lang="zh-CN" altLang="en-US" sz="2800" dirty="0" smtClean="0">
              <a:latin typeface="Arial" pitchFamily="34" charset="0"/>
              <a:ea typeface="楷体_GB2312" pitchFamily="49" charset="-122"/>
              <a:cs typeface="Arial" pitchFamily="34" charset="0"/>
            </a:endParaRPr>
          </a:p>
          <a:p>
            <a:pPr>
              <a:buSzPct val="75000"/>
              <a:buFont typeface="Wingdings" pitchFamily="2" charset="2"/>
              <a:buChar char="ü"/>
            </a:pPr>
            <a:r>
              <a:rPr kumimoji="1" lang="en-US" altLang="zh-CN" sz="2800" dirty="0" smtClean="0">
                <a:latin typeface="Arial" pitchFamily="34" charset="0"/>
                <a:ea typeface="华文行楷" pitchFamily="2" charset="-122"/>
                <a:cs typeface="Arial" pitchFamily="34" charset="0"/>
              </a:rPr>
              <a:t> loss of strength or dexterity, quadriplegia, </a:t>
            </a:r>
            <a:r>
              <a:rPr kumimoji="1" lang="en-US" altLang="zh-CN" sz="2800" dirty="0" err="1" smtClean="0">
                <a:latin typeface="Arial" pitchFamily="34" charset="0"/>
                <a:ea typeface="华文行楷" pitchFamily="2" charset="-122"/>
                <a:cs typeface="Arial" pitchFamily="34" charset="0"/>
              </a:rPr>
              <a:t>hemiplegia</a:t>
            </a:r>
            <a:r>
              <a:rPr kumimoji="1" lang="en-US" altLang="zh-CN" sz="2800" dirty="0" smtClean="0">
                <a:latin typeface="Arial" pitchFamily="34" charset="0"/>
                <a:ea typeface="华文行楷" pitchFamily="2" charset="-122"/>
                <a:cs typeface="Arial" pitchFamily="34" charset="0"/>
              </a:rPr>
              <a:t>, paraplegia, </a:t>
            </a:r>
            <a:r>
              <a:rPr kumimoji="1" lang="en-US" altLang="zh-CN" sz="2800" u="sng" dirty="0" smtClean="0">
                <a:solidFill>
                  <a:srgbClr val="0000FF"/>
                </a:solidFill>
                <a:latin typeface="Arial" pitchFamily="34" charset="0"/>
                <a:ea typeface="华文行楷" pitchFamily="2" charset="-122"/>
                <a:cs typeface="Arial" pitchFamily="34" charset="0"/>
              </a:rPr>
              <a:t>asymmetry</a:t>
            </a:r>
          </a:p>
          <a:p>
            <a:pPr>
              <a:buSzPct val="75000"/>
              <a:buFont typeface="Wingdings" pitchFamily="2" charset="2"/>
              <a:buChar char="ü"/>
            </a:pPr>
            <a:r>
              <a:rPr kumimoji="1" lang="en-US" altLang="zh-CN" sz="2800" dirty="0" smtClean="0">
                <a:latin typeface="Arial" pitchFamily="34" charset="0"/>
                <a:ea typeface="华文行楷" pitchFamily="2" charset="-122"/>
                <a:cs typeface="Arial" pitchFamily="34" charset="0"/>
              </a:rPr>
              <a:t> other pyramidal signs such as spasticity, </a:t>
            </a:r>
            <a:r>
              <a:rPr kumimoji="1" lang="en-US" altLang="zh-CN" sz="2800" dirty="0" err="1" smtClean="0">
                <a:latin typeface="Arial" pitchFamily="34" charset="0"/>
                <a:ea typeface="华文行楷" pitchFamily="2" charset="-122"/>
                <a:cs typeface="Arial" pitchFamily="34" charset="0"/>
              </a:rPr>
              <a:t>hyperreflexia</a:t>
            </a:r>
            <a:r>
              <a:rPr kumimoji="1" lang="en-US" altLang="zh-CN" sz="2800" dirty="0" smtClean="0">
                <a:latin typeface="Arial" pitchFamily="34" charset="0"/>
                <a:ea typeface="华文行楷" pitchFamily="2" charset="-122"/>
                <a:cs typeface="Arial" pitchFamily="34" charset="0"/>
              </a:rPr>
              <a:t> and </a:t>
            </a:r>
            <a:r>
              <a:rPr kumimoji="1" lang="en-US" altLang="zh-CN" sz="2800" dirty="0" err="1" smtClean="0">
                <a:latin typeface="Arial" pitchFamily="34" charset="0"/>
                <a:ea typeface="华文行楷" pitchFamily="2" charset="-122"/>
                <a:cs typeface="Arial" pitchFamily="34" charset="0"/>
              </a:rPr>
              <a:t>Babinski</a:t>
            </a:r>
            <a:r>
              <a:rPr kumimoji="1" lang="en-US" altLang="zh-CN" sz="2800" dirty="0" smtClean="0">
                <a:latin typeface="Arial" pitchFamily="34" charset="0"/>
                <a:ea typeface="华文行楷" pitchFamily="2" charset="-122"/>
                <a:cs typeface="Arial" pitchFamily="34" charset="0"/>
              </a:rPr>
              <a:t> sign</a:t>
            </a:r>
          </a:p>
          <a:p>
            <a:pPr>
              <a:buSzPct val="75000"/>
              <a:buFont typeface="Wingdings" pitchFamily="2" charset="2"/>
              <a:buChar char="ü"/>
            </a:pPr>
            <a:r>
              <a:rPr kumimoji="1" lang="en-US" altLang="zh-CN" sz="2800" dirty="0" smtClean="0">
                <a:latin typeface="Arial" pitchFamily="34" charset="0"/>
                <a:ea typeface="华文行楷" pitchFamily="2" charset="-122"/>
                <a:cs typeface="Arial" pitchFamily="34" charset="0"/>
              </a:rPr>
              <a:t> exercise-induced weakness (fatigue) </a:t>
            </a:r>
          </a:p>
          <a:p>
            <a:pPr>
              <a:buSzPct val="75000"/>
              <a:buFont typeface="Arial" pitchFamily="34" charset="0"/>
              <a:buChar char="•"/>
            </a:pPr>
            <a:endParaRPr kumimoji="1" lang="en-US" altLang="zh-CN" sz="2800" dirty="0" smtClean="0">
              <a:latin typeface="Arial" pitchFamily="34" charset="0"/>
              <a:ea typeface="华文行楷" pitchFamily="2" charset="-122"/>
              <a:cs typeface="Arial" pitchFamily="34" charset="0"/>
            </a:endParaRPr>
          </a:p>
          <a:p>
            <a:pPr>
              <a:buSzPct val="75000"/>
              <a:buNone/>
            </a:pPr>
            <a:endParaRPr kumimoji="1" lang="en-US" altLang="zh-CN" sz="2800" dirty="0" smtClean="0">
              <a:latin typeface="Arial" pitchFamily="34" charset="0"/>
              <a:ea typeface="华文行楷" pitchFamily="2" charset="-122"/>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4"/>
          <p:cNvSpPr>
            <a:spLocks noChangeArrowheads="1"/>
          </p:cNvSpPr>
          <p:nvPr/>
        </p:nvSpPr>
        <p:spPr bwMode="auto">
          <a:xfrm>
            <a:off x="719138" y="765175"/>
            <a:ext cx="5508625" cy="647700"/>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Manifestation </a:t>
            </a:r>
          </a:p>
        </p:txBody>
      </p:sp>
      <p:sp>
        <p:nvSpPr>
          <p:cNvPr id="7" name="Rectangle 3"/>
          <p:cNvSpPr>
            <a:spLocks noGrp="1" noChangeArrowheads="1"/>
          </p:cNvSpPr>
          <p:nvPr>
            <p:ph idx="1"/>
          </p:nvPr>
        </p:nvSpPr>
        <p:spPr>
          <a:xfrm>
            <a:off x="457200" y="1935480"/>
            <a:ext cx="8229600" cy="2712720"/>
          </a:xfrm>
          <a:noFill/>
        </p:spPr>
        <p:txBody>
          <a:bodyPr>
            <a:normAutofit/>
          </a:bodyPr>
          <a:lstStyle/>
          <a:p>
            <a:pPr>
              <a:buSzPct val="75000"/>
              <a:buFont typeface="Wingdings" pitchFamily="2" charset="2"/>
              <a:buChar char="l"/>
            </a:pPr>
            <a:r>
              <a:rPr kumimoji="1" lang="en-US" altLang="zh-CN" sz="2800" dirty="0" smtClean="0">
                <a:latin typeface="Arial" pitchFamily="34" charset="0"/>
                <a:ea typeface="楷体_GB2312" pitchFamily="49" charset="-122"/>
                <a:cs typeface="Arial" pitchFamily="34" charset="0"/>
              </a:rPr>
              <a:t> Sensory symptoms</a:t>
            </a:r>
            <a:endParaRPr kumimoji="1" lang="zh-CN" altLang="en-US" sz="2800" dirty="0" smtClean="0">
              <a:latin typeface="Arial" pitchFamily="34" charset="0"/>
              <a:ea typeface="楷体_GB2312" pitchFamily="49" charset="-122"/>
              <a:cs typeface="Arial" pitchFamily="34" charset="0"/>
            </a:endParaRPr>
          </a:p>
          <a:p>
            <a:pPr>
              <a:buSzPct val="75000"/>
              <a:buFont typeface="Wingdings" pitchFamily="2" charset="2"/>
              <a:buChar char="ü"/>
            </a:pPr>
            <a:r>
              <a:rPr kumimoji="1" lang="en-US" altLang="zh-CN" sz="2800" dirty="0" err="1" smtClean="0">
                <a:latin typeface="Arial" pitchFamily="34" charset="0"/>
                <a:ea typeface="华文行楷" pitchFamily="2" charset="-122"/>
                <a:cs typeface="Arial" pitchFamily="34" charset="0"/>
              </a:rPr>
              <a:t>paresthesia</a:t>
            </a:r>
            <a:r>
              <a:rPr kumimoji="1" lang="en-US" altLang="zh-CN" sz="2800" dirty="0" smtClean="0">
                <a:latin typeface="Arial" pitchFamily="34" charset="0"/>
                <a:ea typeface="华文行楷" pitchFamily="2" charset="-122"/>
                <a:cs typeface="Arial" pitchFamily="34" charset="0"/>
              </a:rPr>
              <a:t>, </a:t>
            </a:r>
            <a:r>
              <a:rPr kumimoji="1" lang="en-US" altLang="zh-CN" sz="2800" dirty="0" err="1" smtClean="0">
                <a:latin typeface="Arial" pitchFamily="34" charset="0"/>
                <a:ea typeface="华文行楷" pitchFamily="2" charset="-122"/>
                <a:cs typeface="Arial" pitchFamily="34" charset="0"/>
              </a:rPr>
              <a:t>hypesthesia</a:t>
            </a:r>
            <a:r>
              <a:rPr kumimoji="1" lang="en-US" altLang="zh-CN" sz="2800" dirty="0" smtClean="0">
                <a:latin typeface="Arial" pitchFamily="34" charset="0"/>
                <a:ea typeface="华文行楷" pitchFamily="2" charset="-122"/>
                <a:cs typeface="Arial" pitchFamily="34" charset="0"/>
              </a:rPr>
              <a:t>, </a:t>
            </a:r>
          </a:p>
          <a:p>
            <a:pPr>
              <a:buSzPct val="75000"/>
              <a:buFont typeface="Wingdings" pitchFamily="2" charset="2"/>
              <a:buChar char="ü"/>
            </a:pPr>
            <a:r>
              <a:rPr kumimoji="1" lang="en-US" altLang="zh-CN" sz="2800" dirty="0" smtClean="0">
                <a:latin typeface="Arial" pitchFamily="34" charset="0"/>
                <a:ea typeface="华文行楷" pitchFamily="2" charset="-122"/>
                <a:cs typeface="Arial" pitchFamily="34" charset="0"/>
              </a:rPr>
              <a:t>unpleasant sensations</a:t>
            </a:r>
          </a:p>
          <a:p>
            <a:pPr>
              <a:buSzPct val="75000"/>
              <a:buFont typeface="Wingdings" pitchFamily="2" charset="2"/>
              <a:buChar char="ü"/>
            </a:pPr>
            <a:r>
              <a:rPr kumimoji="1" lang="en-US" altLang="zh-CN" sz="2800" dirty="0" smtClean="0">
                <a:latin typeface="Arial" pitchFamily="34" charset="0"/>
                <a:ea typeface="华文行楷" pitchFamily="2" charset="-122"/>
                <a:cs typeface="Arial" pitchFamily="34" charset="0"/>
              </a:rPr>
              <a:t>pain</a:t>
            </a:r>
          </a:p>
          <a:p>
            <a:pPr>
              <a:buSzPct val="75000"/>
              <a:buFont typeface="Wingdings" pitchFamily="2" charset="2"/>
              <a:buChar char="ü"/>
            </a:pPr>
            <a:r>
              <a:rPr kumimoji="1" lang="en-US" altLang="zh-CN" sz="2800" dirty="0" err="1" smtClean="0">
                <a:latin typeface="Arial" pitchFamily="34" charset="0"/>
                <a:ea typeface="华文行楷" pitchFamily="2" charset="-122"/>
                <a:cs typeface="Arial" pitchFamily="34" charset="0"/>
              </a:rPr>
              <a:t>Lhermitte</a:t>
            </a:r>
            <a:r>
              <a:rPr kumimoji="1" lang="en-US" altLang="zh-CN" sz="2800" dirty="0" smtClean="0">
                <a:latin typeface="Arial" pitchFamily="34" charset="0"/>
                <a:ea typeface="华文行楷" pitchFamily="2" charset="-122"/>
                <a:cs typeface="Arial" pitchFamily="34" charset="0"/>
              </a:rPr>
              <a:t> sign</a:t>
            </a:r>
          </a:p>
        </p:txBody>
      </p:sp>
      <p:sp>
        <p:nvSpPr>
          <p:cNvPr id="4" name="长方形 3"/>
          <p:cNvSpPr/>
          <p:nvPr/>
        </p:nvSpPr>
        <p:spPr>
          <a:xfrm>
            <a:off x="539552" y="4543941"/>
            <a:ext cx="8280920" cy="2308324"/>
          </a:xfrm>
          <a:prstGeom prst="rect">
            <a:avLst/>
          </a:prstGeom>
          <a:solidFill>
            <a:schemeClr val="accent1">
              <a:lumMod val="60000"/>
              <a:lumOff val="40000"/>
            </a:schemeClr>
          </a:solidFill>
          <a:ln>
            <a:solidFill>
              <a:srgbClr val="336600"/>
            </a:solidFill>
          </a:ln>
        </p:spPr>
        <p:txBody>
          <a:bodyPr wrap="square">
            <a:spAutoFit/>
          </a:bodyPr>
          <a:lstStyle/>
          <a:p>
            <a:r>
              <a:rPr lang="en-US" altLang="zh-CN" sz="2400" dirty="0" smtClean="0"/>
              <a:t>Flexion of the neck may induce a tingling, electric-like feeling down the shoulders and back and, less commonly, down the anterior thighs. This phenomenon is known as a </a:t>
            </a:r>
            <a:r>
              <a:rPr lang="en-US" altLang="zh-CN" sz="2400" i="1" u="sng" dirty="0" err="1" smtClean="0">
                <a:solidFill>
                  <a:schemeClr val="accent2"/>
                </a:solidFill>
              </a:rPr>
              <a:t>Lhermitte</a:t>
            </a:r>
            <a:r>
              <a:rPr lang="en-US" altLang="zh-CN" sz="2400" i="1" u="sng" dirty="0" smtClean="0">
                <a:solidFill>
                  <a:schemeClr val="accent2"/>
                </a:solidFill>
              </a:rPr>
              <a:t> sign</a:t>
            </a:r>
            <a:r>
              <a:rPr lang="en-US" altLang="zh-CN" sz="2400" i="1" dirty="0" smtClean="0"/>
              <a:t>. </a:t>
            </a:r>
            <a:r>
              <a:rPr lang="en-US" altLang="zh-CN" sz="2400" dirty="0" smtClean="0"/>
              <a:t>It is attributable to an increased sensitivity of demyelinated </a:t>
            </a:r>
            <a:r>
              <a:rPr lang="en-US" altLang="zh-CN" sz="2400" dirty="0"/>
              <a:t>axons in the </a:t>
            </a:r>
            <a:r>
              <a:rPr lang="en-US" altLang="zh-CN" sz="2400" dirty="0" smtClean="0"/>
              <a:t>cervical posterior </a:t>
            </a:r>
            <a:r>
              <a:rPr lang="en-US" altLang="zh-CN" sz="2400" dirty="0" err="1"/>
              <a:t>funiculus</a:t>
            </a:r>
            <a:r>
              <a:rPr lang="en-US" altLang="zh-CN" sz="2400" dirty="0"/>
              <a:t> </a:t>
            </a:r>
            <a:r>
              <a:rPr lang="en-US" altLang="zh-CN" sz="2400" dirty="0" smtClean="0"/>
              <a:t>to the stretch or pressure induced by neck flexion.</a:t>
            </a:r>
            <a:endParaRPr lang="zh-CN" altLang="en-U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4"/>
          <p:cNvSpPr>
            <a:spLocks noChangeArrowheads="1"/>
          </p:cNvSpPr>
          <p:nvPr/>
        </p:nvSpPr>
        <p:spPr bwMode="auto">
          <a:xfrm>
            <a:off x="719138" y="765175"/>
            <a:ext cx="5508625" cy="647700"/>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Manifestation </a:t>
            </a:r>
          </a:p>
        </p:txBody>
      </p:sp>
      <p:sp>
        <p:nvSpPr>
          <p:cNvPr id="7" name="Rectangle 3"/>
          <p:cNvSpPr>
            <a:spLocks noGrp="1" noChangeArrowheads="1"/>
          </p:cNvSpPr>
          <p:nvPr>
            <p:ph idx="1"/>
          </p:nvPr>
        </p:nvSpPr>
        <p:spPr>
          <a:xfrm>
            <a:off x="457200" y="1935480"/>
            <a:ext cx="8229600" cy="3246120"/>
          </a:xfrm>
          <a:noFill/>
        </p:spPr>
        <p:txBody>
          <a:bodyPr>
            <a:normAutofit lnSpcReduction="10000"/>
          </a:bodyPr>
          <a:lstStyle/>
          <a:p>
            <a:pPr>
              <a:buSzPct val="75000"/>
              <a:buFont typeface="Wingdings" pitchFamily="2" charset="2"/>
              <a:buChar char="l"/>
            </a:pPr>
            <a:r>
              <a:rPr kumimoji="1" lang="en-US" altLang="zh-CN" sz="2800" dirty="0" smtClean="0">
                <a:latin typeface="Arial"/>
                <a:ea typeface="楷体_GB2312" pitchFamily="49" charset="-122"/>
                <a:cs typeface="Arial"/>
              </a:rPr>
              <a:t> Ataxia and </a:t>
            </a:r>
            <a:r>
              <a:rPr kumimoji="1" lang="en-US" altLang="zh-CN" sz="2800" dirty="0" err="1" smtClean="0">
                <a:latin typeface="Arial"/>
                <a:ea typeface="楷体_GB2312" pitchFamily="49" charset="-122"/>
                <a:cs typeface="Arial"/>
              </a:rPr>
              <a:t>nystagmus</a:t>
            </a:r>
            <a:endParaRPr kumimoji="1" lang="zh-CN" altLang="en-US" sz="2800" dirty="0" smtClean="0">
              <a:latin typeface="Arial"/>
              <a:ea typeface="楷体_GB2312" pitchFamily="49" charset="-122"/>
              <a:cs typeface="Arial"/>
            </a:endParaRPr>
          </a:p>
          <a:p>
            <a:pPr>
              <a:buSzPct val="75000"/>
              <a:buFont typeface="Wingdings" pitchFamily="2" charset="2"/>
              <a:buChar char="ü"/>
            </a:pPr>
            <a:r>
              <a:rPr lang="en-US" altLang="zh-CN" sz="2800" dirty="0" smtClean="0">
                <a:latin typeface="Arial"/>
                <a:cs typeface="Arial"/>
              </a:rPr>
              <a:t>scanning speech, rhythmic instability of the head and trunk, intention tremor of the arms and legs, and </a:t>
            </a:r>
            <a:r>
              <a:rPr lang="en-US" altLang="zh-CN" sz="2800" dirty="0" err="1" smtClean="0">
                <a:latin typeface="Arial"/>
                <a:cs typeface="Arial"/>
              </a:rPr>
              <a:t>incoordination</a:t>
            </a:r>
            <a:r>
              <a:rPr lang="en-US" altLang="zh-CN" sz="2800" dirty="0" smtClean="0">
                <a:latin typeface="Arial"/>
                <a:cs typeface="Arial"/>
              </a:rPr>
              <a:t> of voluntary movements and gait.</a:t>
            </a:r>
          </a:p>
          <a:p>
            <a:pPr>
              <a:buSzPct val="75000"/>
              <a:buFont typeface="Wingdings" pitchFamily="2" charset="2"/>
              <a:buChar char="ü"/>
            </a:pPr>
            <a:r>
              <a:rPr lang="en-US" altLang="zh-CN" sz="2800" i="1" dirty="0" smtClean="0">
                <a:latin typeface="Arial"/>
                <a:cs typeface="Arial"/>
              </a:rPr>
              <a:t>Charcot’s triad</a:t>
            </a:r>
          </a:p>
          <a:p>
            <a:pPr>
              <a:buSzPct val="75000"/>
              <a:buFont typeface="Wingdings" pitchFamily="2" charset="2"/>
              <a:buChar char="ü"/>
            </a:pPr>
            <a:r>
              <a:rPr kumimoji="1" lang="en-US" altLang="zh-CN" sz="2800" dirty="0" smtClean="0">
                <a:latin typeface="Arial"/>
                <a:ea typeface="华文行楷" pitchFamily="2" charset="-122"/>
                <a:cs typeface="Arial"/>
              </a:rPr>
              <a:t> sensory ataxia   </a:t>
            </a:r>
          </a:p>
        </p:txBody>
      </p:sp>
      <p:sp>
        <p:nvSpPr>
          <p:cNvPr id="6" name="长方形 5"/>
          <p:cNvSpPr/>
          <p:nvPr/>
        </p:nvSpPr>
        <p:spPr>
          <a:xfrm>
            <a:off x="971600" y="5334000"/>
            <a:ext cx="7344816" cy="830997"/>
          </a:xfrm>
          <a:prstGeom prst="rect">
            <a:avLst/>
          </a:prstGeom>
          <a:solidFill>
            <a:srgbClr val="CCFFCC"/>
          </a:solidFill>
          <a:ln>
            <a:solidFill>
              <a:schemeClr val="accent1">
                <a:lumMod val="50000"/>
              </a:schemeClr>
            </a:solidFill>
          </a:ln>
        </p:spPr>
        <p:txBody>
          <a:bodyPr wrap="square">
            <a:spAutoFit/>
          </a:bodyPr>
          <a:lstStyle/>
          <a:p>
            <a:r>
              <a:rPr lang="en-US" altLang="zh-CN" sz="2400" dirty="0" smtClean="0"/>
              <a:t>The combination of </a:t>
            </a:r>
            <a:r>
              <a:rPr lang="en-US" altLang="zh-CN" sz="2400" dirty="0" err="1" smtClean="0"/>
              <a:t>nystagmus</a:t>
            </a:r>
            <a:r>
              <a:rPr lang="en-US" altLang="zh-CN" sz="2400" dirty="0" smtClean="0"/>
              <a:t>, scanning speech, and intention tremor is known as the </a:t>
            </a:r>
            <a:r>
              <a:rPr lang="en-US" altLang="zh-CN" sz="2400" i="1" u="sng" dirty="0" smtClean="0">
                <a:solidFill>
                  <a:srgbClr val="FF0000"/>
                </a:solidFill>
              </a:rPr>
              <a:t>Charcot’s triad</a:t>
            </a:r>
            <a:r>
              <a:rPr lang="en-US" altLang="zh-CN" sz="2400" i="1" dirty="0" smtClean="0"/>
              <a:t>.</a:t>
            </a:r>
            <a:endParaRPr lang="zh-CN" alt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4"/>
          <p:cNvSpPr>
            <a:spLocks noChangeArrowheads="1"/>
          </p:cNvSpPr>
          <p:nvPr/>
        </p:nvSpPr>
        <p:spPr bwMode="auto">
          <a:xfrm>
            <a:off x="719138" y="765175"/>
            <a:ext cx="5508625" cy="647700"/>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Manifestation </a:t>
            </a:r>
          </a:p>
        </p:txBody>
      </p:sp>
      <p:sp>
        <p:nvSpPr>
          <p:cNvPr id="7" name="Rectangle 3"/>
          <p:cNvSpPr>
            <a:spLocks noGrp="1" noChangeArrowheads="1"/>
          </p:cNvSpPr>
          <p:nvPr>
            <p:ph idx="1"/>
          </p:nvPr>
        </p:nvSpPr>
        <p:spPr>
          <a:xfrm>
            <a:off x="457200" y="1935480"/>
            <a:ext cx="8229600" cy="3246120"/>
          </a:xfrm>
          <a:noFill/>
        </p:spPr>
        <p:txBody>
          <a:bodyPr>
            <a:normAutofit/>
          </a:bodyPr>
          <a:lstStyle/>
          <a:p>
            <a:pPr>
              <a:buSzPct val="75000"/>
              <a:buFont typeface="Wingdings" pitchFamily="2" charset="2"/>
              <a:buChar char="l"/>
            </a:pPr>
            <a:r>
              <a:rPr kumimoji="1" lang="en-US" altLang="zh-CN" sz="2800" dirty="0" smtClean="0">
                <a:latin typeface="Arial"/>
                <a:ea typeface="楷体_GB2312" pitchFamily="49" charset="-122"/>
                <a:cs typeface="Arial"/>
              </a:rPr>
              <a:t> Dysfunction of autonomic nerves</a:t>
            </a:r>
            <a:endParaRPr kumimoji="1" lang="zh-CN" altLang="en-US" sz="2800" dirty="0" smtClean="0">
              <a:latin typeface="Arial"/>
              <a:ea typeface="楷体_GB2312" pitchFamily="49" charset="-122"/>
              <a:cs typeface="Arial"/>
            </a:endParaRPr>
          </a:p>
          <a:p>
            <a:pPr>
              <a:buSzPct val="75000"/>
              <a:buFont typeface="Wingdings" pitchFamily="2" charset="2"/>
              <a:buChar char="ü"/>
            </a:pPr>
            <a:r>
              <a:rPr kumimoji="1" lang="en-US" altLang="zh-CN" sz="2800" dirty="0" smtClean="0">
                <a:latin typeface="Arial"/>
                <a:ea typeface="华文行楷" pitchFamily="2" charset="-122"/>
                <a:cs typeface="Arial"/>
              </a:rPr>
              <a:t> bladder dysfunction</a:t>
            </a:r>
          </a:p>
          <a:p>
            <a:pPr>
              <a:buSzPct val="75000"/>
              <a:buFont typeface="Wingdings" pitchFamily="2" charset="2"/>
              <a:buChar char="ü"/>
            </a:pPr>
            <a:r>
              <a:rPr kumimoji="1" lang="en-US" altLang="zh-CN" sz="2800" dirty="0" smtClean="0">
                <a:latin typeface="Arial"/>
                <a:ea typeface="华文行楷" pitchFamily="2" charset="-122"/>
                <a:cs typeface="Arial"/>
              </a:rPr>
              <a:t> bowel dysfunction</a:t>
            </a:r>
          </a:p>
          <a:p>
            <a:pPr>
              <a:buSzPct val="75000"/>
              <a:buFont typeface="Wingdings" pitchFamily="2" charset="2"/>
              <a:buChar char="ü"/>
            </a:pPr>
            <a:r>
              <a:rPr kumimoji="1" lang="en-US" altLang="zh-CN" sz="2800" dirty="0" smtClean="0">
                <a:latin typeface="Arial"/>
                <a:ea typeface="华文行楷" pitchFamily="2" charset="-122"/>
                <a:cs typeface="Arial"/>
              </a:rPr>
              <a:t> sexual dysfunction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4"/>
          <p:cNvSpPr>
            <a:spLocks noChangeArrowheads="1"/>
          </p:cNvSpPr>
          <p:nvPr/>
        </p:nvSpPr>
        <p:spPr bwMode="auto">
          <a:xfrm>
            <a:off x="719138" y="765175"/>
            <a:ext cx="5508625" cy="647700"/>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Manifestation </a:t>
            </a:r>
          </a:p>
        </p:txBody>
      </p:sp>
      <p:sp>
        <p:nvSpPr>
          <p:cNvPr id="7" name="Rectangle 3"/>
          <p:cNvSpPr>
            <a:spLocks noGrp="1" noChangeArrowheads="1"/>
          </p:cNvSpPr>
          <p:nvPr>
            <p:ph idx="1"/>
          </p:nvPr>
        </p:nvSpPr>
        <p:spPr>
          <a:xfrm>
            <a:off x="457200" y="1935480"/>
            <a:ext cx="8229600" cy="3246120"/>
          </a:xfrm>
          <a:noFill/>
        </p:spPr>
        <p:txBody>
          <a:bodyPr>
            <a:normAutofit/>
          </a:bodyPr>
          <a:lstStyle/>
          <a:p>
            <a:pPr>
              <a:buSzPct val="75000"/>
              <a:buFont typeface="Wingdings" pitchFamily="2" charset="2"/>
              <a:buChar char="l"/>
            </a:pPr>
            <a:r>
              <a:rPr lang="en-US" altLang="zh-CN" sz="2800" dirty="0" smtClean="0">
                <a:latin typeface="Arial"/>
                <a:ea typeface="华文行楷" pitchFamily="2" charset="-122"/>
                <a:cs typeface="Arial"/>
              </a:rPr>
              <a:t>Psychiatric syndrome and cognitive dysfunction</a:t>
            </a:r>
            <a:endParaRPr kumimoji="1" lang="zh-CN" altLang="en-US" sz="2800" dirty="0" smtClean="0">
              <a:latin typeface="Arial"/>
              <a:ea typeface="楷体_GB2312" pitchFamily="49" charset="-122"/>
              <a:cs typeface="Arial"/>
            </a:endParaRPr>
          </a:p>
          <a:p>
            <a:pPr>
              <a:buSzPct val="75000"/>
              <a:buFont typeface="Wingdings" pitchFamily="2" charset="2"/>
              <a:buChar char="ü"/>
            </a:pPr>
            <a:r>
              <a:rPr lang="en-US" altLang="zh-CN" sz="2800" dirty="0" smtClean="0">
                <a:latin typeface="Arial"/>
                <a:cs typeface="Arial"/>
              </a:rPr>
              <a:t>depressed, irritable, short-tempered, euphoric</a:t>
            </a:r>
            <a:endParaRPr kumimoji="1" lang="en-US" altLang="zh-CN" sz="2800" dirty="0" smtClean="0">
              <a:latin typeface="Arial"/>
              <a:ea typeface="华文行楷" pitchFamily="2" charset="-122"/>
              <a:cs typeface="Arial"/>
            </a:endParaRPr>
          </a:p>
          <a:p>
            <a:pPr>
              <a:buSzPct val="75000"/>
              <a:buFont typeface="Wingdings" pitchFamily="2" charset="2"/>
              <a:buChar char="ü"/>
            </a:pPr>
            <a:r>
              <a:rPr lang="en-US" altLang="zh-CN" sz="2800" dirty="0" smtClean="0">
                <a:latin typeface="Arial"/>
                <a:cs typeface="Arial"/>
              </a:rPr>
              <a:t>reduced attention, diminished processing speed and executive skills, and memory decline, while language skills and other intellectual functions are preserved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4"/>
          <p:cNvSpPr>
            <a:spLocks noChangeArrowheads="1"/>
          </p:cNvSpPr>
          <p:nvPr/>
        </p:nvSpPr>
        <p:spPr bwMode="auto">
          <a:xfrm>
            <a:off x="719138" y="765175"/>
            <a:ext cx="5508625" cy="647700"/>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Manifestation </a:t>
            </a:r>
          </a:p>
        </p:txBody>
      </p:sp>
      <p:sp>
        <p:nvSpPr>
          <p:cNvPr id="7" name="Rectangle 3"/>
          <p:cNvSpPr>
            <a:spLocks noGrp="1" noChangeArrowheads="1"/>
          </p:cNvSpPr>
          <p:nvPr>
            <p:ph idx="1"/>
          </p:nvPr>
        </p:nvSpPr>
        <p:spPr>
          <a:xfrm>
            <a:off x="457200" y="1935480"/>
            <a:ext cx="8229600" cy="3246120"/>
          </a:xfrm>
          <a:noFill/>
        </p:spPr>
        <p:txBody>
          <a:bodyPr>
            <a:normAutofit lnSpcReduction="10000"/>
          </a:bodyPr>
          <a:lstStyle/>
          <a:p>
            <a:pPr>
              <a:buSzPct val="75000"/>
              <a:buFont typeface="Wingdings" pitchFamily="2" charset="2"/>
              <a:buChar char="l"/>
            </a:pPr>
            <a:r>
              <a:rPr lang="en-US" altLang="zh-CN" sz="2800" dirty="0" smtClean="0">
                <a:latin typeface="Arial"/>
                <a:cs typeface="Arial"/>
              </a:rPr>
              <a:t>Abrupt attacks of neurologic deficit</a:t>
            </a:r>
            <a:endParaRPr kumimoji="1" lang="zh-CN" altLang="en-US" sz="2800" dirty="0" smtClean="0">
              <a:latin typeface="Arial"/>
              <a:ea typeface="楷体_GB2312" pitchFamily="49" charset="-122"/>
              <a:cs typeface="Arial"/>
            </a:endParaRPr>
          </a:p>
          <a:p>
            <a:pPr>
              <a:buSzPct val="75000"/>
              <a:buFont typeface="Wingdings" pitchFamily="2" charset="2"/>
              <a:buChar char="ü"/>
            </a:pPr>
            <a:r>
              <a:rPr lang="en-US" altLang="zh-CN" sz="2800" dirty="0" smtClean="0">
                <a:latin typeface="Arial"/>
                <a:cs typeface="Arial"/>
              </a:rPr>
              <a:t>Dysarthria, ataxia, paroxysmal pain and </a:t>
            </a:r>
            <a:r>
              <a:rPr lang="en-US" altLang="zh-CN" sz="2800" dirty="0" err="1" smtClean="0">
                <a:latin typeface="Arial"/>
                <a:cs typeface="Arial"/>
              </a:rPr>
              <a:t>dysesthesia</a:t>
            </a:r>
            <a:r>
              <a:rPr lang="en-US" altLang="zh-CN" sz="2800" dirty="0" smtClean="0">
                <a:latin typeface="Arial"/>
                <a:cs typeface="Arial"/>
              </a:rPr>
              <a:t> in a limb, flashing lights, paroxysmal itching, or tonic seizures, taking the form of flexion (dystonic) spasm of the hand, wrist, and elbow with extension of the lower limb. </a:t>
            </a:r>
          </a:p>
          <a:p>
            <a:pPr>
              <a:buSzPct val="75000"/>
              <a:buFont typeface="Wingdings" pitchFamily="2" charset="2"/>
              <a:buChar char="ü"/>
            </a:pPr>
            <a:r>
              <a:rPr lang="en-US" altLang="zh-CN" sz="2800" dirty="0" smtClean="0">
                <a:latin typeface="Arial"/>
                <a:cs typeface="Arial"/>
              </a:rPr>
              <a:t> Muscle cramp</a:t>
            </a:r>
          </a:p>
        </p:txBody>
      </p:sp>
      <p:sp>
        <p:nvSpPr>
          <p:cNvPr id="4" name="剪去对角的矩形 3"/>
          <p:cNvSpPr/>
          <p:nvPr/>
        </p:nvSpPr>
        <p:spPr>
          <a:xfrm>
            <a:off x="2214546" y="4929198"/>
            <a:ext cx="5143520" cy="1579424"/>
          </a:xfrm>
          <a:prstGeom prst="snip2DiagRect">
            <a:avLst/>
          </a:prstGeom>
          <a:solidFill>
            <a:schemeClr val="accent1">
              <a:lumMod val="40000"/>
              <a:lumOff val="60000"/>
            </a:schemeClr>
          </a:solidFill>
          <a:ln>
            <a:solidFill>
              <a:srgbClr val="336600"/>
            </a:solidFill>
          </a:ln>
        </p:spPr>
        <p:txBody>
          <a:bodyPr wrap="square">
            <a:spAutoFit/>
          </a:bodyPr>
          <a:lstStyle/>
          <a:p>
            <a:r>
              <a:rPr lang="en-US" altLang="zh-CN" sz="2000" dirty="0" smtClean="0"/>
              <a:t>The paroxysmal tonic spasms, localized in limbs or face, usually are accompanied by serious </a:t>
            </a:r>
            <a:r>
              <a:rPr lang="en-US" sz="2000" dirty="0" smtClean="0"/>
              <a:t>radiating pain. Such tonic spasm is also called muscle cramp.</a:t>
            </a:r>
            <a:endParaRPr kumimoji="1" lang="en-US" altLang="zh-CN" sz="2000" dirty="0" smtClean="0">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5" name="Rectangle 5"/>
          <p:cNvSpPr>
            <a:spLocks noChangeArrowheads="1"/>
          </p:cNvSpPr>
          <p:nvPr/>
        </p:nvSpPr>
        <p:spPr bwMode="auto">
          <a:xfrm>
            <a:off x="3203575" y="1827220"/>
            <a:ext cx="5616575" cy="2554545"/>
          </a:xfrm>
          <a:prstGeom prst="rect">
            <a:avLst/>
          </a:prstGeom>
          <a:solidFill>
            <a:srgbClr val="FFFFCC"/>
          </a:solidFill>
          <a:ln w="25400">
            <a:solidFill>
              <a:srgbClr val="003300"/>
            </a:solidFill>
            <a:miter lim="800000"/>
            <a:headEnd/>
            <a:tailEnd/>
          </a:ln>
          <a:effectLst/>
        </p:spPr>
        <p:txBody>
          <a:bodyPr>
            <a:spAutoFit/>
          </a:bodyPr>
          <a:lstStyle/>
          <a:p>
            <a:pPr>
              <a:buClr>
                <a:srgbClr val="0000FF"/>
              </a:buClr>
              <a:buSzPct val="75000"/>
              <a:buFont typeface="Wingdings" pitchFamily="2" charset="2"/>
              <a:buChar char="Ø"/>
            </a:pPr>
            <a:r>
              <a:rPr kumimoji="1" lang="zh-CN" altLang="en-US" sz="2000" b="1" dirty="0" smtClean="0">
                <a:latin typeface="楷体_GB2312" pitchFamily="49" charset="-122"/>
                <a:ea typeface="楷体_GB2312" pitchFamily="49" charset="-122"/>
              </a:rPr>
              <a:t> </a:t>
            </a:r>
            <a:r>
              <a:rPr lang="en-US" altLang="zh-CN" sz="2000" dirty="0" smtClean="0"/>
              <a:t>Acute </a:t>
            </a:r>
            <a:r>
              <a:rPr lang="en-US" altLang="zh-CN" sz="2000" dirty="0"/>
              <a:t>monocular vision </a:t>
            </a:r>
            <a:r>
              <a:rPr lang="en-US" altLang="zh-CN" sz="2000" dirty="0" smtClean="0"/>
              <a:t>reduction</a:t>
            </a:r>
          </a:p>
          <a:p>
            <a:pPr>
              <a:buClr>
                <a:srgbClr val="0000FF"/>
              </a:buClr>
              <a:buSzPct val="75000"/>
              <a:buFont typeface="Wingdings" pitchFamily="2" charset="2"/>
              <a:buChar char="Ø"/>
            </a:pPr>
            <a:r>
              <a:rPr kumimoji="1" lang="zh-CN" altLang="en-US" sz="2000" b="1" dirty="0" smtClean="0">
                <a:latin typeface="楷体_GB2312" pitchFamily="49" charset="-122"/>
                <a:ea typeface="楷体_GB2312" pitchFamily="49" charset="-122"/>
              </a:rPr>
              <a:t> </a:t>
            </a:r>
            <a:r>
              <a:rPr lang="en-US" altLang="zh-CN" sz="2000" dirty="0" smtClean="0"/>
              <a:t>Asymmetric spastic </a:t>
            </a:r>
            <a:r>
              <a:rPr lang="en-US" altLang="zh-CN" sz="2000" dirty="0"/>
              <a:t>paraplegia</a:t>
            </a:r>
            <a:endParaRPr kumimoji="1" lang="zh-CN" altLang="en-US" sz="2000" b="1" dirty="0">
              <a:latin typeface="楷体_GB2312" pitchFamily="49" charset="-122"/>
              <a:ea typeface="楷体_GB2312" pitchFamily="49" charset="-122"/>
            </a:endParaRPr>
          </a:p>
          <a:p>
            <a:pPr>
              <a:buClr>
                <a:srgbClr val="0000FF"/>
              </a:buClr>
              <a:buSzPct val="75000"/>
              <a:buFont typeface="Wingdings" pitchFamily="2" charset="2"/>
              <a:buChar char="Ø"/>
            </a:pPr>
            <a:r>
              <a:rPr kumimoji="1" lang="zh-CN" altLang="en-US" sz="2000" b="1" dirty="0">
                <a:latin typeface="楷体_GB2312" pitchFamily="49" charset="-122"/>
                <a:ea typeface="楷体_GB2312" pitchFamily="49" charset="-122"/>
              </a:rPr>
              <a:t> </a:t>
            </a:r>
            <a:r>
              <a:rPr lang="en-US" altLang="zh-CN" sz="2000" dirty="0" smtClean="0"/>
              <a:t>Asymmetric </a:t>
            </a:r>
            <a:r>
              <a:rPr lang="en-US" altLang="zh-CN" sz="2000" dirty="0"/>
              <a:t>disturbance of </a:t>
            </a:r>
            <a:r>
              <a:rPr lang="en-US" altLang="zh-CN" sz="2000" dirty="0" smtClean="0"/>
              <a:t>sensation</a:t>
            </a:r>
            <a:r>
              <a:rPr kumimoji="1" lang="en-US" altLang="zh-CN" sz="2000" b="1" dirty="0" smtClean="0">
                <a:latin typeface="楷体_GB2312" pitchFamily="49" charset="-122"/>
                <a:ea typeface="楷体_GB2312" pitchFamily="49" charset="-122"/>
              </a:rPr>
              <a:t>,</a:t>
            </a:r>
            <a:r>
              <a:rPr kumimoji="1" lang="zh-CN" altLang="en-US" sz="2000" b="1" dirty="0" smtClean="0">
                <a:latin typeface="楷体_GB2312" pitchFamily="49" charset="-122"/>
                <a:ea typeface="楷体_GB2312" pitchFamily="49" charset="-122"/>
              </a:rPr>
              <a:t> </a:t>
            </a:r>
            <a:endParaRPr kumimoji="1" lang="en-US" altLang="zh-CN" sz="2000" b="1" dirty="0" smtClean="0">
              <a:latin typeface="楷体_GB2312" pitchFamily="49" charset="-122"/>
              <a:ea typeface="楷体_GB2312" pitchFamily="49" charset="-122"/>
            </a:endParaRPr>
          </a:p>
          <a:p>
            <a:pPr>
              <a:buClr>
                <a:srgbClr val="0000FF"/>
              </a:buClr>
              <a:buSzPct val="75000"/>
            </a:pPr>
            <a:r>
              <a:rPr kumimoji="1" lang="en-US" altLang="zh-CN" sz="2000" b="1" dirty="0">
                <a:latin typeface="楷体_GB2312" pitchFamily="49" charset="-122"/>
                <a:ea typeface="楷体_GB2312" pitchFamily="49" charset="-122"/>
              </a:rPr>
              <a:t> </a:t>
            </a:r>
            <a:r>
              <a:rPr kumimoji="1" lang="en-US" altLang="zh-CN" sz="2000" b="1" dirty="0" smtClean="0">
                <a:latin typeface="楷体_GB2312" pitchFamily="49" charset="-122"/>
                <a:ea typeface="楷体_GB2312" pitchFamily="49" charset="-122"/>
              </a:rPr>
              <a:t>  </a:t>
            </a:r>
            <a:r>
              <a:rPr lang="en-US" altLang="zh-CN" sz="2000" dirty="0" err="1" smtClean="0"/>
              <a:t>Lhermitte</a:t>
            </a:r>
            <a:r>
              <a:rPr lang="zh-CN" altLang="en-US" sz="2000" dirty="0"/>
              <a:t> </a:t>
            </a:r>
            <a:r>
              <a:rPr lang="en-US" altLang="zh-CN" sz="2000" dirty="0" smtClean="0"/>
              <a:t>sign</a:t>
            </a:r>
            <a:endParaRPr lang="zh-CN" altLang="en-US" sz="2000" dirty="0"/>
          </a:p>
          <a:p>
            <a:pPr>
              <a:buClr>
                <a:srgbClr val="0000FF"/>
              </a:buClr>
              <a:buSzPct val="75000"/>
              <a:buFont typeface="Wingdings" pitchFamily="2" charset="2"/>
              <a:buChar char="Ø"/>
            </a:pPr>
            <a:r>
              <a:rPr kumimoji="1" lang="zh-CN" altLang="en-US" sz="2000" b="1" dirty="0">
                <a:latin typeface="楷体_GB2312" pitchFamily="49" charset="-122"/>
                <a:ea typeface="楷体_GB2312" pitchFamily="49" charset="-122"/>
              </a:rPr>
              <a:t> </a:t>
            </a:r>
            <a:r>
              <a:rPr lang="en-US" altLang="zh-CN" sz="2000" dirty="0" err="1"/>
              <a:t>Internuclear</a:t>
            </a:r>
            <a:r>
              <a:rPr lang="en-US" altLang="zh-CN" sz="2000" dirty="0"/>
              <a:t> </a:t>
            </a:r>
            <a:r>
              <a:rPr lang="en-US" altLang="zh-CN" sz="2000" dirty="0" err="1"/>
              <a:t>ophthalmoplegia</a:t>
            </a:r>
            <a:endParaRPr kumimoji="1" lang="zh-CN" altLang="en-US" sz="2000" b="1" dirty="0">
              <a:latin typeface="楷体_GB2312" pitchFamily="49" charset="-122"/>
              <a:ea typeface="楷体_GB2312" pitchFamily="49" charset="-122"/>
            </a:endParaRPr>
          </a:p>
          <a:p>
            <a:pPr>
              <a:buClr>
                <a:srgbClr val="0000FF"/>
              </a:buClr>
              <a:buSzPct val="75000"/>
              <a:buFont typeface="Wingdings" pitchFamily="2" charset="2"/>
              <a:buChar char="Ø"/>
            </a:pPr>
            <a:r>
              <a:rPr kumimoji="1" lang="zh-CN" altLang="en-US" sz="2000" b="1" dirty="0">
                <a:latin typeface="楷体_GB2312" pitchFamily="49" charset="-122"/>
                <a:ea typeface="楷体_GB2312" pitchFamily="49" charset="-122"/>
              </a:rPr>
              <a:t> </a:t>
            </a:r>
            <a:r>
              <a:rPr lang="en-US" altLang="zh-CN" sz="2000" dirty="0" smtClean="0"/>
              <a:t>Rotational </a:t>
            </a:r>
            <a:r>
              <a:rPr lang="en-US" altLang="zh-CN" sz="2000" dirty="0" err="1" smtClean="0"/>
              <a:t>nystagmus</a:t>
            </a:r>
            <a:endParaRPr lang="en-US" altLang="zh-CN" sz="2000" dirty="0" smtClean="0"/>
          </a:p>
          <a:p>
            <a:pPr>
              <a:buClr>
                <a:srgbClr val="0000FF"/>
              </a:buClr>
              <a:buSzPct val="75000"/>
              <a:buFont typeface="Wingdings" pitchFamily="2" charset="2"/>
              <a:buChar char="Ø"/>
            </a:pPr>
            <a:r>
              <a:rPr kumimoji="1" lang="zh-CN" altLang="en-US" sz="2000" b="1" dirty="0" smtClean="0">
                <a:latin typeface="楷体_GB2312" pitchFamily="49" charset="-122"/>
                <a:ea typeface="楷体_GB2312" pitchFamily="49" charset="-122"/>
              </a:rPr>
              <a:t> </a:t>
            </a:r>
            <a:r>
              <a:rPr lang="en-US" altLang="zh-CN" sz="2000" dirty="0" smtClean="0"/>
              <a:t>Ataxia, </a:t>
            </a:r>
            <a:r>
              <a:rPr lang="en-US" altLang="zh-CN" sz="2000" dirty="0"/>
              <a:t>Charcot’s triad</a:t>
            </a:r>
            <a:endParaRPr lang="zh-CN" altLang="en-US" sz="2000" dirty="0"/>
          </a:p>
          <a:p>
            <a:pPr>
              <a:buClr>
                <a:srgbClr val="0000FF"/>
              </a:buClr>
              <a:buSzPct val="75000"/>
              <a:buFont typeface="Wingdings" pitchFamily="2" charset="2"/>
              <a:buChar char="Ø"/>
            </a:pPr>
            <a:r>
              <a:rPr kumimoji="1" lang="zh-CN" altLang="en-US" sz="2000" b="1" dirty="0" smtClean="0">
                <a:latin typeface="楷体_GB2312" pitchFamily="49" charset="-122"/>
                <a:ea typeface="楷体_GB2312" pitchFamily="49" charset="-122"/>
              </a:rPr>
              <a:t> </a:t>
            </a:r>
            <a:r>
              <a:rPr lang="en-US" altLang="zh-CN" sz="2000" dirty="0" err="1" smtClean="0"/>
              <a:t>Proxysmal</a:t>
            </a:r>
            <a:r>
              <a:rPr lang="en-US" altLang="zh-CN" sz="2000" dirty="0" smtClean="0"/>
              <a:t> </a:t>
            </a:r>
            <a:r>
              <a:rPr lang="en-US" altLang="zh-CN" sz="2000" dirty="0"/>
              <a:t>symptoms, e.g., Muscle cramp</a:t>
            </a:r>
            <a:endParaRPr lang="zh-CN" altLang="en-US" sz="2000" dirty="0"/>
          </a:p>
        </p:txBody>
      </p:sp>
      <p:sp>
        <p:nvSpPr>
          <p:cNvPr id="148487" name="Rectangle 7"/>
          <p:cNvSpPr>
            <a:spLocks noChangeArrowheads="1"/>
          </p:cNvSpPr>
          <p:nvPr/>
        </p:nvSpPr>
        <p:spPr bwMode="auto">
          <a:xfrm>
            <a:off x="3203575" y="4797152"/>
            <a:ext cx="4751388" cy="1323439"/>
          </a:xfrm>
          <a:prstGeom prst="rect">
            <a:avLst/>
          </a:prstGeom>
          <a:solidFill>
            <a:srgbClr val="FFFFCC"/>
          </a:solidFill>
          <a:ln w="25400">
            <a:solidFill>
              <a:srgbClr val="FF6600"/>
            </a:solidFill>
            <a:miter lim="800000"/>
            <a:headEnd/>
            <a:tailEnd/>
          </a:ln>
          <a:effectLst/>
        </p:spPr>
        <p:txBody>
          <a:bodyPr>
            <a:spAutoFit/>
          </a:bodyPr>
          <a:lstStyle/>
          <a:p>
            <a:pPr>
              <a:buClr>
                <a:srgbClr val="0000FF"/>
              </a:buClr>
              <a:buSzPct val="80000"/>
              <a:buFont typeface="Wingdings" pitchFamily="2" charset="2"/>
              <a:buChar char="Ø"/>
            </a:pPr>
            <a:r>
              <a:rPr lang="en-US" altLang="zh-CN" sz="2000" dirty="0" smtClean="0"/>
              <a:t>  Aphasia</a:t>
            </a:r>
            <a:endParaRPr lang="zh-CN" altLang="en-US" sz="2000" dirty="0"/>
          </a:p>
          <a:p>
            <a:pPr>
              <a:buClr>
                <a:srgbClr val="0000FF"/>
              </a:buClr>
              <a:buSzPct val="80000"/>
              <a:buFont typeface="Wingdings" pitchFamily="2" charset="2"/>
              <a:buChar char="Ø"/>
            </a:pPr>
            <a:r>
              <a:rPr lang="en-US" altLang="zh-CN" sz="2000" dirty="0" smtClean="0"/>
              <a:t>  </a:t>
            </a:r>
            <a:r>
              <a:rPr lang="en-US" altLang="zh-CN" sz="2000" dirty="0" err="1" smtClean="0"/>
              <a:t>Extrapyramidal</a:t>
            </a:r>
            <a:r>
              <a:rPr lang="en-US" altLang="zh-CN" sz="2000" dirty="0" smtClean="0"/>
              <a:t> </a:t>
            </a:r>
            <a:r>
              <a:rPr lang="en-US" altLang="zh-CN" sz="2000" dirty="0"/>
              <a:t>motor disorders</a:t>
            </a:r>
          </a:p>
          <a:p>
            <a:pPr>
              <a:buClr>
                <a:srgbClr val="0000FF"/>
              </a:buClr>
              <a:buSzPct val="80000"/>
              <a:buFont typeface="Wingdings" pitchFamily="2" charset="2"/>
              <a:buChar char="Ø"/>
            </a:pPr>
            <a:r>
              <a:rPr lang="en-US" altLang="zh-CN" sz="2000" dirty="0" smtClean="0"/>
              <a:t>  Severe </a:t>
            </a:r>
            <a:r>
              <a:rPr lang="en-US" altLang="zh-CN" sz="2000" dirty="0"/>
              <a:t>muscle atrophy and muscle </a:t>
            </a:r>
            <a:endParaRPr lang="en-US" altLang="zh-CN" sz="2000" dirty="0" smtClean="0"/>
          </a:p>
          <a:p>
            <a:pPr>
              <a:buClr>
                <a:srgbClr val="0000FF"/>
              </a:buClr>
              <a:buSzPct val="80000"/>
            </a:pPr>
            <a:r>
              <a:rPr lang="en-US" altLang="zh-CN" sz="2000" dirty="0" smtClean="0"/>
              <a:t>      tremor</a:t>
            </a:r>
            <a:endParaRPr lang="zh-CN" altLang="en-US" sz="2000" dirty="0"/>
          </a:p>
        </p:txBody>
      </p:sp>
      <p:sp>
        <p:nvSpPr>
          <p:cNvPr id="148488" name="AutoShape 8"/>
          <p:cNvSpPr>
            <a:spLocks noChangeArrowheads="1"/>
          </p:cNvSpPr>
          <p:nvPr/>
        </p:nvSpPr>
        <p:spPr bwMode="auto">
          <a:xfrm rot="10800000" flipV="1">
            <a:off x="250825" y="4581128"/>
            <a:ext cx="2592388" cy="1138655"/>
          </a:xfrm>
          <a:prstGeom prst="wedgeRoundRectCallout">
            <a:avLst>
              <a:gd name="adj1" fmla="val -59801"/>
              <a:gd name="adj2" fmla="val 79199"/>
              <a:gd name="adj3" fmla="val 16667"/>
            </a:avLst>
          </a:prstGeom>
          <a:solidFill>
            <a:srgbClr val="CCFFFF"/>
          </a:solidFill>
          <a:ln w="9525">
            <a:solidFill>
              <a:schemeClr val="hlink"/>
            </a:solidFill>
            <a:miter lim="800000"/>
            <a:headEnd/>
            <a:tailEnd/>
          </a:ln>
          <a:effectLst/>
        </p:spPr>
        <p:txBody>
          <a:bodyPr/>
          <a:lstStyle/>
          <a:p>
            <a:pPr algn="ctr"/>
            <a:r>
              <a:rPr lang="en-US" altLang="zh-CN" sz="2000" dirty="0"/>
              <a:t>Very rare </a:t>
            </a:r>
            <a:r>
              <a:rPr lang="en-US" altLang="zh-CN" sz="2000" dirty="0" smtClean="0"/>
              <a:t>symptoms of MS, as </a:t>
            </a:r>
            <a:r>
              <a:rPr lang="en-US" altLang="zh-CN" sz="2000" dirty="0" err="1" smtClean="0"/>
              <a:t>excluxive</a:t>
            </a:r>
            <a:r>
              <a:rPr lang="en-US" altLang="zh-CN" sz="2000" dirty="0" smtClean="0"/>
              <a:t> standard</a:t>
            </a:r>
            <a:endParaRPr kumimoji="1" lang="zh-CN" altLang="en-US" sz="2000" b="1" dirty="0">
              <a:latin typeface="楷体_GB2312" pitchFamily="49" charset="-122"/>
              <a:ea typeface="楷体_GB2312" pitchFamily="49" charset="-122"/>
            </a:endParaRPr>
          </a:p>
        </p:txBody>
      </p:sp>
      <p:sp>
        <p:nvSpPr>
          <p:cNvPr id="148489" name="AutoShape 9"/>
          <p:cNvSpPr>
            <a:spLocks noChangeArrowheads="1"/>
          </p:cNvSpPr>
          <p:nvPr/>
        </p:nvSpPr>
        <p:spPr bwMode="auto">
          <a:xfrm rot="10800000" flipV="1">
            <a:off x="196820" y="2500306"/>
            <a:ext cx="2592388" cy="1216726"/>
          </a:xfrm>
          <a:prstGeom prst="wedgeRoundRectCallout">
            <a:avLst>
              <a:gd name="adj1" fmla="val -64311"/>
              <a:gd name="adj2" fmla="val -91415"/>
              <a:gd name="adj3" fmla="val 16667"/>
            </a:avLst>
          </a:prstGeom>
          <a:solidFill>
            <a:srgbClr val="CCFFFF"/>
          </a:solidFill>
          <a:ln w="9525">
            <a:solidFill>
              <a:schemeClr val="hlink"/>
            </a:solidFill>
            <a:miter lim="800000"/>
            <a:headEnd/>
            <a:tailEnd/>
          </a:ln>
          <a:effectLst/>
        </p:spPr>
        <p:txBody>
          <a:bodyPr/>
          <a:lstStyle/>
          <a:p>
            <a:pPr algn="ctr" fontAlgn="ctr"/>
            <a:r>
              <a:rPr lang="en-US" altLang="zh-CN" sz="2400" dirty="0" err="1" smtClean="0"/>
              <a:t>Distictive</a:t>
            </a:r>
            <a:r>
              <a:rPr lang="en-US" altLang="zh-CN" sz="2400" dirty="0" smtClean="0"/>
              <a:t> Signs </a:t>
            </a:r>
            <a:r>
              <a:rPr lang="en-US" altLang="zh-CN" sz="2400" dirty="0"/>
              <a:t>and </a:t>
            </a:r>
            <a:r>
              <a:rPr lang="en-US" altLang="zh-CN" sz="2400" dirty="0" smtClean="0"/>
              <a:t>Symptoms of MS</a:t>
            </a:r>
            <a:endParaRPr kumimoji="1" lang="zh-CN" altLang="en-US" sz="2400" b="1" dirty="0">
              <a:latin typeface="楷体_GB2312" pitchFamily="49" charset="-122"/>
              <a:ea typeface="楷体_GB2312" pitchFamily="49" charset="-122"/>
            </a:endParaRPr>
          </a:p>
        </p:txBody>
      </p:sp>
      <p:sp>
        <p:nvSpPr>
          <p:cNvPr id="7" name="AutoShape 34"/>
          <p:cNvSpPr>
            <a:spLocks noChangeArrowheads="1"/>
          </p:cNvSpPr>
          <p:nvPr/>
        </p:nvSpPr>
        <p:spPr bwMode="auto">
          <a:xfrm>
            <a:off x="719138" y="765175"/>
            <a:ext cx="5508625" cy="647700"/>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Manifestation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8485"/>
                                        </p:tgtEl>
                                        <p:attrNameLst>
                                          <p:attrName>style.visibility</p:attrName>
                                        </p:attrNameLst>
                                      </p:cBhvr>
                                      <p:to>
                                        <p:strVal val="visible"/>
                                      </p:to>
                                    </p:set>
                                    <p:animEffect transition="in" filter="wipe(left)">
                                      <p:cBhvr>
                                        <p:cTn id="7" dur="3000"/>
                                        <p:tgtEl>
                                          <p:spTgt spid="14848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8488"/>
                                        </p:tgtEl>
                                        <p:attrNameLst>
                                          <p:attrName>style.visibility</p:attrName>
                                        </p:attrNameLst>
                                      </p:cBhvr>
                                      <p:to>
                                        <p:strVal val="visible"/>
                                      </p:to>
                                    </p:set>
                                    <p:animEffect transition="in" filter="wipe(up)">
                                      <p:cBhvr>
                                        <p:cTn id="12" dur="1000"/>
                                        <p:tgtEl>
                                          <p:spTgt spid="148488"/>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48487"/>
                                        </p:tgtEl>
                                        <p:attrNameLst>
                                          <p:attrName>style.visibility</p:attrName>
                                        </p:attrNameLst>
                                      </p:cBhvr>
                                      <p:to>
                                        <p:strVal val="visible"/>
                                      </p:to>
                                    </p:set>
                                    <p:animEffect transition="in" filter="wipe(up)">
                                      <p:cBhvr>
                                        <p:cTn id="15" dur="1000"/>
                                        <p:tgtEl>
                                          <p:spTgt spid="148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5" grpId="0" animBg="1"/>
      <p:bldP spid="148487" grpId="0" animBg="1"/>
      <p:bldP spid="14848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801" name="Group 57"/>
          <p:cNvGraphicFramePr>
            <a:graphicFrameLocks noGrp="1"/>
          </p:cNvGraphicFramePr>
          <p:nvPr>
            <p:extLst>
              <p:ext uri="{D42A27DB-BD31-4B8C-83A1-F6EECF244321}">
                <p14:modId xmlns:p14="http://schemas.microsoft.com/office/powerpoint/2010/main" val="1742133642"/>
              </p:ext>
            </p:extLst>
          </p:nvPr>
        </p:nvGraphicFramePr>
        <p:xfrm>
          <a:off x="395288" y="1714488"/>
          <a:ext cx="8378825" cy="4986655"/>
        </p:xfrm>
        <a:graphic>
          <a:graphicData uri="http://schemas.openxmlformats.org/drawingml/2006/table">
            <a:tbl>
              <a:tblPr/>
              <a:tblGrid>
                <a:gridCol w="1885950"/>
                <a:gridCol w="6492875"/>
              </a:tblGrid>
              <a:tr h="536575">
                <a:tc>
                  <a:txBody>
                    <a:bodyPr/>
                    <a:lstStyle/>
                    <a:p>
                      <a:pPr marL="0" marR="0" lvl="0" indent="0" algn="ctr" defTabSz="914400" rtl="0" eaLnBrk="1" fontAlgn="base" latinLnBrk="0" hangingPunct="1">
                        <a:lnSpc>
                          <a:spcPct val="100000"/>
                        </a:lnSpc>
                        <a:spcBef>
                          <a:spcPct val="0"/>
                        </a:spcBef>
                        <a:spcAft>
                          <a:spcPct val="0"/>
                        </a:spcAft>
                        <a:buClr>
                          <a:schemeClr val="bg1"/>
                        </a:buClr>
                        <a:buSzPct val="75000"/>
                        <a:buFontTx/>
                        <a:buNone/>
                        <a:tabLst/>
                      </a:pPr>
                      <a:r>
                        <a:rPr kumimoji="0" lang="en-US" altLang="zh-CN" sz="1800" b="1" i="0" u="none" strike="noStrike" cap="none" normalizeH="0" baseline="0" dirty="0" smtClean="0">
                          <a:ln>
                            <a:noFill/>
                          </a:ln>
                          <a:solidFill>
                            <a:srgbClr val="000000"/>
                          </a:solidFill>
                          <a:effectLst/>
                          <a:latin typeface="Times New Roman" pitchFamily="18" charset="0"/>
                          <a:ea typeface="黑体" pitchFamily="2" charset="-122"/>
                        </a:rPr>
                        <a:t>Clinic course</a:t>
                      </a:r>
                      <a:endParaRPr kumimoji="0" lang="zh-CN" altLang="en-US" sz="1800" b="0" i="0" u="none" strike="noStrike" cap="none" normalizeH="0" baseline="0" dirty="0" smtClean="0">
                        <a:ln>
                          <a:noFill/>
                        </a:ln>
                        <a:solidFill>
                          <a:srgbClr val="000000"/>
                        </a:solidFill>
                        <a:effectLst/>
                        <a:latin typeface="Times New Roman" pitchFamily="18" charset="0"/>
                        <a:ea typeface="黑体" pitchFamily="2" charset="-122"/>
                      </a:endParaRPr>
                    </a:p>
                  </a:txBody>
                  <a:tcPr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1C7A6"/>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75000"/>
                        <a:buFontTx/>
                        <a:buNone/>
                        <a:tabLst/>
                      </a:pPr>
                      <a:r>
                        <a:rPr kumimoji="0" lang="en-US" altLang="zh-CN" sz="1800" b="1" i="0" u="none" strike="noStrike" cap="none" normalizeH="0" baseline="0" dirty="0" smtClean="0">
                          <a:ln>
                            <a:noFill/>
                          </a:ln>
                          <a:solidFill>
                            <a:srgbClr val="000000"/>
                          </a:solidFill>
                          <a:effectLst/>
                          <a:latin typeface="Times New Roman" pitchFamily="18" charset="0"/>
                          <a:ea typeface="黑体" pitchFamily="2" charset="-122"/>
                        </a:rPr>
                        <a:t>Clinic </a:t>
                      </a:r>
                      <a:r>
                        <a:rPr kumimoji="0" lang="en-US" altLang="zh-CN" sz="1800" b="1" i="0" u="none" strike="noStrike" cap="none" normalizeH="0" baseline="0" dirty="0" err="1" smtClean="0">
                          <a:ln>
                            <a:noFill/>
                          </a:ln>
                          <a:solidFill>
                            <a:srgbClr val="000000"/>
                          </a:solidFill>
                          <a:effectLst/>
                          <a:latin typeface="Times New Roman" pitchFamily="18" charset="0"/>
                          <a:ea typeface="黑体" pitchFamily="2" charset="-122"/>
                        </a:rPr>
                        <a:t>characteristcs</a:t>
                      </a:r>
                      <a:endParaRPr kumimoji="0" lang="zh-CN" altLang="en-US" sz="1800" b="0" i="0" u="none" strike="noStrike" cap="none" normalizeH="0" baseline="0" dirty="0" smtClean="0">
                        <a:ln>
                          <a:noFill/>
                        </a:ln>
                        <a:solidFill>
                          <a:srgbClr val="000000"/>
                        </a:solidFill>
                        <a:effectLst/>
                        <a:latin typeface="Times New Roman" pitchFamily="18" charset="0"/>
                        <a:ea typeface="黑体" pitchFamily="2" charset="-122"/>
                      </a:endParaRPr>
                    </a:p>
                  </a:txBody>
                  <a:tcPr anchor="ctr" horzOverflow="overflow">
                    <a:lnL w="12700" cap="flat" cmpd="sng" algn="ctr">
                      <a:solidFill>
                        <a:schemeClr val="bg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1C7A6"/>
                    </a:solidFill>
                  </a:tcPr>
                </a:tc>
              </a:tr>
              <a:tr h="768350">
                <a:tc>
                  <a:txBody>
                    <a:bodyPr/>
                    <a:lstStyle/>
                    <a:p>
                      <a:pPr marL="0" marR="0" lvl="0" indent="0" algn="just" defTabSz="914400" rtl="0" eaLnBrk="1" fontAlgn="base" latinLnBrk="0" hangingPunct="1">
                        <a:lnSpc>
                          <a:spcPct val="100000"/>
                        </a:lnSpc>
                        <a:spcBef>
                          <a:spcPct val="0"/>
                        </a:spcBef>
                        <a:spcAft>
                          <a:spcPct val="0"/>
                        </a:spcAft>
                        <a:buClr>
                          <a:schemeClr val="bg1"/>
                        </a:buClr>
                        <a:buSzPct val="75000"/>
                        <a:buFontTx/>
                        <a:buNone/>
                        <a:tabLst/>
                      </a:pPr>
                      <a:r>
                        <a:rPr kumimoji="0" lang="en-US" altLang="zh-CN" sz="1800" b="1" i="0" u="none" strike="noStrike" cap="none" normalizeH="0" baseline="0" dirty="0" smtClean="0">
                          <a:ln>
                            <a:noFill/>
                          </a:ln>
                          <a:solidFill>
                            <a:srgbClr val="000000"/>
                          </a:solidFill>
                          <a:effectLst/>
                          <a:latin typeface="Times New Roman" pitchFamily="18" charset="0"/>
                          <a:ea typeface="黑体" pitchFamily="2" charset="-122"/>
                        </a:rPr>
                        <a:t>Relapse-remitting MS</a:t>
                      </a:r>
                    </a:p>
                    <a:p>
                      <a:pPr marL="0" marR="0" lvl="0" indent="0" algn="just" defTabSz="914400" rtl="0" eaLnBrk="1" fontAlgn="base" latinLnBrk="0" hangingPunct="1">
                        <a:lnSpc>
                          <a:spcPct val="100000"/>
                        </a:lnSpc>
                        <a:spcBef>
                          <a:spcPct val="0"/>
                        </a:spcBef>
                        <a:spcAft>
                          <a:spcPct val="0"/>
                        </a:spcAft>
                        <a:buClr>
                          <a:schemeClr val="bg1"/>
                        </a:buClr>
                        <a:buSzPct val="75000"/>
                        <a:buFontTx/>
                        <a:buNone/>
                        <a:tabLst/>
                      </a:pPr>
                      <a:r>
                        <a:rPr kumimoji="0" lang="en-US" altLang="zh-CN" sz="1800" b="1" i="0" u="none" strike="noStrike" cap="none" normalizeH="0" baseline="0" dirty="0" smtClean="0">
                          <a:ln>
                            <a:noFill/>
                          </a:ln>
                          <a:solidFill>
                            <a:srgbClr val="000000"/>
                          </a:solidFill>
                          <a:effectLst/>
                          <a:latin typeface="Times New Roman" pitchFamily="18" charset="0"/>
                          <a:ea typeface="黑体" pitchFamily="2" charset="-122"/>
                        </a:rPr>
                        <a:t>(RRMS)</a:t>
                      </a:r>
                      <a:endParaRPr kumimoji="0" lang="zh-CN" altLang="en-US" sz="1800" b="1" i="0" u="none" strike="noStrike" cap="none" normalizeH="0" baseline="0" dirty="0" smtClean="0">
                        <a:ln>
                          <a:noFill/>
                        </a:ln>
                        <a:solidFill>
                          <a:srgbClr val="000000"/>
                        </a:solidFill>
                        <a:effectLst/>
                        <a:latin typeface="Times New Roman" pitchFamily="18" charset="0"/>
                        <a:ea typeface="黑体" pitchFamily="2" charset="-122"/>
                      </a:endParaRPr>
                    </a:p>
                  </a:txBody>
                  <a:tcPr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CC2"/>
                    </a:solidFill>
                  </a:tcPr>
                </a:tc>
                <a:tc>
                  <a:txBody>
                    <a:bodyPr/>
                    <a:lstStyle/>
                    <a:p>
                      <a:pPr marL="0" marR="0" lvl="0" indent="0" algn="just" defTabSz="914400" rtl="0" eaLnBrk="1" fontAlgn="base" latinLnBrk="0" hangingPunct="1">
                        <a:lnSpc>
                          <a:spcPct val="100000"/>
                        </a:lnSpc>
                        <a:spcBef>
                          <a:spcPct val="0"/>
                        </a:spcBef>
                        <a:spcAft>
                          <a:spcPct val="0"/>
                        </a:spcAft>
                        <a:buClr>
                          <a:schemeClr val="bg1"/>
                        </a:buClr>
                        <a:buSzPct val="75000"/>
                        <a:buFontTx/>
                        <a:buNone/>
                        <a:tabLst/>
                      </a:pPr>
                      <a:r>
                        <a:rPr kumimoji="0" lang="en-US" altLang="zh-CN" sz="1600" b="0" i="0" u="none" strike="noStrike" cap="none" normalizeH="0" baseline="0" dirty="0" smtClean="0">
                          <a:ln>
                            <a:noFill/>
                          </a:ln>
                          <a:solidFill>
                            <a:srgbClr val="000000"/>
                          </a:solidFill>
                          <a:effectLst/>
                          <a:latin typeface="Arial" pitchFamily="34" charset="0"/>
                          <a:ea typeface="楷体_GB2312" pitchFamily="49" charset="-122"/>
                          <a:cs typeface="Arial" pitchFamily="34" charset="0"/>
                        </a:rPr>
                        <a:t>RRMS accounts for 85% of MS cases at onset and is characterized by discrete attacks that generally evolve over days to weeks. There is often complete recovery over the ensuing weeks to months. However, when ambulation is severely impaired during an attack, approximately half will fail to improve. Between attacks, patients are neurologically stable.</a:t>
                      </a:r>
                      <a:endParaRPr kumimoji="0" lang="zh-CN" altLang="en-US" sz="1600" b="0" i="0" u="none" strike="noStrike" cap="none" normalizeH="0" baseline="0" dirty="0" smtClean="0">
                        <a:ln>
                          <a:noFill/>
                        </a:ln>
                        <a:solidFill>
                          <a:srgbClr val="000000"/>
                        </a:solidFill>
                        <a:effectLst/>
                        <a:latin typeface="Arial" pitchFamily="34" charset="0"/>
                        <a:ea typeface="楷体_GB2312" pitchFamily="49" charset="-122"/>
                        <a:cs typeface="Arial" pitchFamily="34" charset="0"/>
                      </a:endParaRPr>
                    </a:p>
                  </a:txBody>
                  <a:tcPr anchor="ctr" horzOverflow="overflow">
                    <a:lnL w="12700" cap="flat" cmpd="sng" algn="ctr">
                      <a:solidFill>
                        <a:schemeClr val="bg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9D7"/>
                    </a:solidFill>
                  </a:tcPr>
                </a:tc>
              </a:tr>
              <a:tr h="768350">
                <a:tc>
                  <a:txBody>
                    <a:bodyPr/>
                    <a:lstStyle/>
                    <a:p>
                      <a:pPr marL="0" marR="0" lvl="0" indent="0" algn="just" defTabSz="914400" rtl="0" eaLnBrk="1" fontAlgn="base" latinLnBrk="0" hangingPunct="1">
                        <a:lnSpc>
                          <a:spcPct val="100000"/>
                        </a:lnSpc>
                        <a:spcBef>
                          <a:spcPct val="0"/>
                        </a:spcBef>
                        <a:spcAft>
                          <a:spcPct val="0"/>
                        </a:spcAft>
                        <a:buClr>
                          <a:schemeClr val="bg1"/>
                        </a:buClr>
                        <a:buSzPct val="75000"/>
                        <a:buFontTx/>
                        <a:buNone/>
                        <a:tabLst/>
                      </a:pPr>
                      <a:r>
                        <a:rPr kumimoji="0" lang="en-US" altLang="zh-CN" sz="1800" b="1" i="0" u="none" strike="noStrike" cap="none" normalizeH="0" baseline="0" dirty="0" smtClean="0">
                          <a:ln>
                            <a:noFill/>
                          </a:ln>
                          <a:solidFill>
                            <a:srgbClr val="000000"/>
                          </a:solidFill>
                          <a:effectLst/>
                          <a:latin typeface="Times New Roman" pitchFamily="18" charset="0"/>
                          <a:ea typeface="黑体" pitchFamily="2" charset="-122"/>
                        </a:rPr>
                        <a:t>Primary-progressive MS</a:t>
                      </a:r>
                    </a:p>
                    <a:p>
                      <a:pPr marL="0" marR="0" lvl="0" indent="0" algn="just" defTabSz="914400" rtl="0" eaLnBrk="1" fontAlgn="base" latinLnBrk="0" hangingPunct="1">
                        <a:lnSpc>
                          <a:spcPct val="100000"/>
                        </a:lnSpc>
                        <a:spcBef>
                          <a:spcPct val="0"/>
                        </a:spcBef>
                        <a:spcAft>
                          <a:spcPct val="0"/>
                        </a:spcAft>
                        <a:buClr>
                          <a:schemeClr val="bg1"/>
                        </a:buClr>
                        <a:buSzPct val="75000"/>
                        <a:buFontTx/>
                        <a:buNone/>
                        <a:tabLst/>
                      </a:pPr>
                      <a:r>
                        <a:rPr kumimoji="0" lang="en-US" altLang="zh-CN" sz="1800" b="1" i="0" u="none" strike="noStrike" cap="none" normalizeH="0" baseline="0" dirty="0" smtClean="0">
                          <a:ln>
                            <a:noFill/>
                          </a:ln>
                          <a:solidFill>
                            <a:srgbClr val="000000"/>
                          </a:solidFill>
                          <a:effectLst/>
                          <a:latin typeface="Times New Roman" pitchFamily="18" charset="0"/>
                          <a:ea typeface="黑体" pitchFamily="2" charset="-122"/>
                        </a:rPr>
                        <a:t>(PPMS)</a:t>
                      </a:r>
                    </a:p>
                  </a:txBody>
                  <a:tcPr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CC2"/>
                    </a:solidFill>
                  </a:tcPr>
                </a:tc>
                <a:tc>
                  <a:txBody>
                    <a:bodyPr/>
                    <a:lstStyle/>
                    <a:p>
                      <a:pPr marL="0" marR="0" lvl="0" indent="0" algn="just" defTabSz="914400" rtl="0" eaLnBrk="1" fontAlgn="base" latinLnBrk="0" hangingPunct="1">
                        <a:lnSpc>
                          <a:spcPct val="100000"/>
                        </a:lnSpc>
                        <a:spcBef>
                          <a:spcPct val="0"/>
                        </a:spcBef>
                        <a:spcAft>
                          <a:spcPct val="0"/>
                        </a:spcAft>
                        <a:buClr>
                          <a:schemeClr val="bg1"/>
                        </a:buClr>
                        <a:buSzPct val="75000"/>
                        <a:buFontTx/>
                        <a:buNone/>
                        <a:tabLst/>
                      </a:pPr>
                      <a:r>
                        <a:rPr kumimoji="0" lang="en-US" altLang="zh-CN" sz="1600" b="0" i="0" u="none" strike="noStrike" kern="1200" cap="none" normalizeH="0" baseline="0" dirty="0" smtClean="0">
                          <a:ln>
                            <a:noFill/>
                          </a:ln>
                          <a:solidFill>
                            <a:srgbClr val="000000"/>
                          </a:solidFill>
                          <a:effectLst/>
                          <a:latin typeface="Arial" pitchFamily="34" charset="0"/>
                          <a:ea typeface="楷体_GB2312" pitchFamily="49" charset="-122"/>
                          <a:cs typeface="Arial" pitchFamily="34" charset="0"/>
                        </a:rPr>
                        <a:t>The patients do not experience attacks but only a steady functional decline from disease onset. Compared to RRMS, the disease begins later in life, and develops faster.</a:t>
                      </a:r>
                      <a:endParaRPr kumimoji="0" lang="zh-CN" altLang="en-US" sz="1600" b="0" i="0" u="none" strike="noStrike" kern="1200" cap="none" normalizeH="0" baseline="0" dirty="0" smtClean="0">
                        <a:ln>
                          <a:noFill/>
                        </a:ln>
                        <a:solidFill>
                          <a:srgbClr val="000000"/>
                        </a:solidFill>
                        <a:effectLst/>
                        <a:latin typeface="Arial" pitchFamily="34" charset="0"/>
                        <a:ea typeface="楷体_GB2312" pitchFamily="49" charset="-122"/>
                        <a:cs typeface="Arial" pitchFamily="34" charset="0"/>
                      </a:endParaRPr>
                    </a:p>
                  </a:txBody>
                  <a:tcPr anchor="ct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9D7"/>
                    </a:solidFill>
                  </a:tcPr>
                </a:tc>
              </a:tr>
              <a:tr h="800761">
                <a:tc>
                  <a:txBody>
                    <a:bodyPr/>
                    <a:lstStyle/>
                    <a:p>
                      <a:pPr marL="0" marR="0" lvl="0" indent="0" algn="just" defTabSz="914400" rtl="0" eaLnBrk="1" fontAlgn="base" latinLnBrk="0" hangingPunct="1">
                        <a:lnSpc>
                          <a:spcPct val="100000"/>
                        </a:lnSpc>
                        <a:spcBef>
                          <a:spcPct val="0"/>
                        </a:spcBef>
                        <a:spcAft>
                          <a:spcPct val="0"/>
                        </a:spcAft>
                        <a:buClr>
                          <a:schemeClr val="bg1"/>
                        </a:buClr>
                        <a:buSzPct val="75000"/>
                        <a:buFontTx/>
                        <a:buNone/>
                        <a:tabLst/>
                      </a:pPr>
                      <a:r>
                        <a:rPr kumimoji="0" lang="en-US" altLang="zh-CN" sz="1800" b="1" i="0" u="none" strike="noStrike" cap="none" normalizeH="0" baseline="0" dirty="0" smtClean="0">
                          <a:ln>
                            <a:noFill/>
                          </a:ln>
                          <a:solidFill>
                            <a:srgbClr val="000000"/>
                          </a:solidFill>
                          <a:effectLst/>
                          <a:latin typeface="Times New Roman" pitchFamily="18" charset="0"/>
                          <a:ea typeface="黑体" pitchFamily="2" charset="-122"/>
                          <a:cs typeface="宋体" pitchFamily="2" charset="-122"/>
                        </a:rPr>
                        <a:t>Secondary-progressive MS</a:t>
                      </a:r>
                    </a:p>
                    <a:p>
                      <a:pPr marL="0" marR="0" lvl="0" indent="0" algn="just" defTabSz="914400" rtl="0" eaLnBrk="1" fontAlgn="base" latinLnBrk="0" hangingPunct="1">
                        <a:lnSpc>
                          <a:spcPct val="100000"/>
                        </a:lnSpc>
                        <a:spcBef>
                          <a:spcPct val="0"/>
                        </a:spcBef>
                        <a:spcAft>
                          <a:spcPct val="0"/>
                        </a:spcAft>
                        <a:buClr>
                          <a:schemeClr val="bg1"/>
                        </a:buClr>
                        <a:buSzPct val="75000"/>
                        <a:buFontTx/>
                        <a:buNone/>
                        <a:tabLst/>
                      </a:pPr>
                      <a:r>
                        <a:rPr kumimoji="0" lang="en-US" altLang="zh-CN" sz="1800" b="1" i="0" u="none" strike="noStrike" cap="none" normalizeH="0" baseline="0" dirty="0" smtClean="0">
                          <a:ln>
                            <a:noFill/>
                          </a:ln>
                          <a:solidFill>
                            <a:srgbClr val="000000"/>
                          </a:solidFill>
                          <a:effectLst/>
                          <a:latin typeface="Times New Roman" pitchFamily="18" charset="0"/>
                          <a:ea typeface="黑体" pitchFamily="2" charset="-122"/>
                          <a:cs typeface="宋体" pitchFamily="2" charset="-122"/>
                        </a:rPr>
                        <a:t>(SPMS)</a:t>
                      </a:r>
                      <a:endParaRPr kumimoji="0" lang="zh-CN" altLang="en-US" sz="1800" b="1" i="0" u="none" strike="noStrike" cap="none" normalizeH="0" baseline="0" dirty="0" smtClean="0">
                        <a:ln>
                          <a:noFill/>
                        </a:ln>
                        <a:solidFill>
                          <a:srgbClr val="000000"/>
                        </a:solidFill>
                        <a:effectLst/>
                        <a:latin typeface="Times New Roman" pitchFamily="18" charset="0"/>
                        <a:ea typeface="黑体" pitchFamily="2" charset="-122"/>
                        <a:cs typeface="宋体" pitchFamily="2" charset="-122"/>
                      </a:endParaRPr>
                    </a:p>
                  </a:txBody>
                  <a:tcPr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CC2"/>
                    </a:solidFill>
                  </a:tcPr>
                </a:tc>
                <a:tc>
                  <a:txBody>
                    <a:bodyPr/>
                    <a:lstStyle/>
                    <a:p>
                      <a:pPr marL="0" marR="0" lvl="0" indent="0" algn="just" defTabSz="914400" rtl="0" eaLnBrk="1" fontAlgn="base" latinLnBrk="0" hangingPunct="1">
                        <a:lnSpc>
                          <a:spcPct val="100000"/>
                        </a:lnSpc>
                        <a:spcBef>
                          <a:spcPct val="0"/>
                        </a:spcBef>
                        <a:spcAft>
                          <a:spcPct val="0"/>
                        </a:spcAft>
                        <a:buClr>
                          <a:schemeClr val="bg1"/>
                        </a:buClr>
                        <a:buSzPct val="75000"/>
                        <a:buFontTx/>
                        <a:buNone/>
                        <a:tabLst/>
                      </a:pPr>
                      <a:r>
                        <a:rPr kumimoji="0" lang="en-US" altLang="zh-CN" sz="1600" b="0" i="0" u="none" strike="noStrike" kern="1200" cap="none" normalizeH="0" baseline="0" dirty="0" smtClean="0">
                          <a:ln>
                            <a:noFill/>
                          </a:ln>
                          <a:solidFill>
                            <a:srgbClr val="000000"/>
                          </a:solidFill>
                          <a:effectLst/>
                          <a:latin typeface="Arial" pitchFamily="34" charset="0"/>
                          <a:ea typeface="楷体_GB2312" pitchFamily="49" charset="-122"/>
                          <a:cs typeface="Arial" pitchFamily="34" charset="0"/>
                        </a:rPr>
                        <a:t>SPMS always begins as RRMS. At some point, however, the majority of RRMS ultimately evolves into SPMS. </a:t>
                      </a:r>
                      <a:endParaRPr kumimoji="0" lang="zh-CN" altLang="en-US" sz="1600" b="0" i="0" u="none" strike="noStrike" kern="1200" cap="none" normalizeH="0" baseline="0" dirty="0" smtClean="0">
                        <a:ln>
                          <a:noFill/>
                        </a:ln>
                        <a:solidFill>
                          <a:srgbClr val="000000"/>
                        </a:solidFill>
                        <a:effectLst/>
                        <a:latin typeface="Arial" pitchFamily="34" charset="0"/>
                        <a:ea typeface="楷体_GB2312" pitchFamily="49" charset="-122"/>
                        <a:cs typeface="Arial" pitchFamily="34" charset="0"/>
                      </a:endParaRPr>
                    </a:p>
                  </a:txBody>
                  <a:tcPr anchor="ct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9D7"/>
                    </a:solidFill>
                  </a:tcPr>
                </a:tc>
              </a:tr>
              <a:tr h="506413">
                <a:tc>
                  <a:txBody>
                    <a:bodyPr/>
                    <a:lstStyle/>
                    <a:p>
                      <a:pPr marL="0" marR="0" lvl="0" indent="0" algn="just" defTabSz="914400" rtl="0" eaLnBrk="1" fontAlgn="base" latinLnBrk="0" hangingPunct="1">
                        <a:lnSpc>
                          <a:spcPct val="100000"/>
                        </a:lnSpc>
                        <a:spcBef>
                          <a:spcPct val="0"/>
                        </a:spcBef>
                        <a:spcAft>
                          <a:spcPct val="0"/>
                        </a:spcAft>
                        <a:buClr>
                          <a:schemeClr val="bg1"/>
                        </a:buClr>
                        <a:buSzPct val="75000"/>
                        <a:buFontTx/>
                        <a:buNone/>
                        <a:tabLst/>
                      </a:pPr>
                      <a:r>
                        <a:rPr kumimoji="0" lang="en-US" altLang="zh-CN" sz="1800" b="1" i="0" u="none" strike="noStrike" cap="none" normalizeH="0" baseline="0" dirty="0" smtClean="0">
                          <a:ln>
                            <a:noFill/>
                          </a:ln>
                          <a:solidFill>
                            <a:srgbClr val="000000"/>
                          </a:solidFill>
                          <a:effectLst/>
                          <a:latin typeface="Times New Roman" pitchFamily="18" charset="0"/>
                          <a:ea typeface="黑体" pitchFamily="2" charset="-122"/>
                          <a:cs typeface="宋体" pitchFamily="2" charset="-122"/>
                        </a:rPr>
                        <a:t>Progressive-relapsing MS</a:t>
                      </a:r>
                    </a:p>
                    <a:p>
                      <a:pPr marL="0" marR="0" lvl="0" indent="0" algn="just" defTabSz="914400" rtl="0" eaLnBrk="1" fontAlgn="base" latinLnBrk="0" hangingPunct="1">
                        <a:lnSpc>
                          <a:spcPct val="100000"/>
                        </a:lnSpc>
                        <a:spcBef>
                          <a:spcPct val="0"/>
                        </a:spcBef>
                        <a:spcAft>
                          <a:spcPct val="0"/>
                        </a:spcAft>
                        <a:buClr>
                          <a:schemeClr val="bg1"/>
                        </a:buClr>
                        <a:buSzPct val="75000"/>
                        <a:buFontTx/>
                        <a:buNone/>
                        <a:tabLst/>
                      </a:pPr>
                      <a:r>
                        <a:rPr kumimoji="0" lang="en-US" altLang="zh-CN" sz="1800" b="1" i="0" u="none" strike="noStrike" cap="none" normalizeH="0" baseline="0" dirty="0" smtClean="0">
                          <a:ln>
                            <a:noFill/>
                          </a:ln>
                          <a:solidFill>
                            <a:srgbClr val="000000"/>
                          </a:solidFill>
                          <a:effectLst/>
                          <a:latin typeface="Times New Roman" pitchFamily="18" charset="0"/>
                          <a:ea typeface="黑体" pitchFamily="2" charset="-122"/>
                          <a:cs typeface="宋体" pitchFamily="2" charset="-122"/>
                        </a:rPr>
                        <a:t>(PRMS)</a:t>
                      </a:r>
                      <a:endParaRPr kumimoji="0" lang="zh-CN" altLang="en-US" sz="1800" b="1" i="0" u="none" strike="noStrike" cap="none" normalizeH="0" baseline="0" dirty="0" smtClean="0">
                        <a:ln>
                          <a:noFill/>
                        </a:ln>
                        <a:solidFill>
                          <a:srgbClr val="000000"/>
                        </a:solidFill>
                        <a:effectLst/>
                        <a:latin typeface="Times New Roman" pitchFamily="18" charset="0"/>
                        <a:ea typeface="黑体" pitchFamily="2" charset="-122"/>
                        <a:cs typeface="宋体" pitchFamily="2" charset="-122"/>
                      </a:endParaRPr>
                    </a:p>
                  </a:txBody>
                  <a:tcPr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solidFill>
                      <a:srgbClr val="C3DCC2"/>
                    </a:solidFill>
                  </a:tcPr>
                </a:tc>
                <a:tc>
                  <a:txBody>
                    <a:bodyPr/>
                    <a:lstStyle/>
                    <a:p>
                      <a:pPr marL="0" marR="0" lvl="0" indent="0" algn="just" defTabSz="914400" rtl="0" eaLnBrk="1" fontAlgn="base" latinLnBrk="0" hangingPunct="1">
                        <a:lnSpc>
                          <a:spcPct val="100000"/>
                        </a:lnSpc>
                        <a:spcBef>
                          <a:spcPct val="0"/>
                        </a:spcBef>
                        <a:spcAft>
                          <a:spcPct val="0"/>
                        </a:spcAft>
                        <a:buClr>
                          <a:schemeClr val="bg1"/>
                        </a:buClr>
                        <a:buSzPct val="75000"/>
                        <a:buFontTx/>
                        <a:buNone/>
                        <a:tabLst/>
                      </a:pPr>
                      <a:r>
                        <a:rPr kumimoji="0" lang="en-US" altLang="zh-CN" sz="1600" b="0" i="0" u="none" strike="noStrike" kern="1200" cap="none" normalizeH="0" baseline="0" dirty="0" smtClean="0">
                          <a:ln>
                            <a:noFill/>
                          </a:ln>
                          <a:solidFill>
                            <a:srgbClr val="000000"/>
                          </a:solidFill>
                          <a:effectLst/>
                          <a:latin typeface="Arial" pitchFamily="34" charset="0"/>
                          <a:ea typeface="楷体_GB2312" pitchFamily="49" charset="-122"/>
                          <a:cs typeface="Arial" pitchFamily="34" charset="0"/>
                        </a:rPr>
                        <a:t>PRMS overlaps PPMS and SPMS. Like patients with PPMS,  these patient experience a steady deterioration in their condition from disease onset. However, like SPMS patients, they experience occasional attacks superimposed upon their progressive course.</a:t>
                      </a:r>
                      <a:endParaRPr kumimoji="0" lang="zh-CN" altLang="en-US" sz="1600" b="0" i="0" u="none" strike="noStrike" kern="1200" cap="none" normalizeH="0" baseline="0" dirty="0" smtClean="0">
                        <a:ln>
                          <a:noFill/>
                        </a:ln>
                        <a:solidFill>
                          <a:srgbClr val="000000"/>
                        </a:solidFill>
                        <a:effectLst/>
                        <a:latin typeface="Arial" pitchFamily="34" charset="0"/>
                        <a:ea typeface="楷体_GB2312" pitchFamily="49" charset="-122"/>
                        <a:cs typeface="Arial" pitchFamily="34" charset="0"/>
                      </a:endParaRPr>
                    </a:p>
                  </a:txBody>
                  <a:tcPr anchor="ct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solidFill>
                      <a:srgbClr val="D7E9D7"/>
                    </a:solidFill>
                  </a:tcPr>
                </a:tc>
              </a:tr>
            </a:tbl>
          </a:graphicData>
        </a:graphic>
      </p:graphicFrame>
      <p:sp>
        <p:nvSpPr>
          <p:cNvPr id="31766" name="Rectangle 22"/>
          <p:cNvSpPr>
            <a:spLocks noChangeArrowheads="1"/>
          </p:cNvSpPr>
          <p:nvPr/>
        </p:nvSpPr>
        <p:spPr bwMode="auto">
          <a:xfrm>
            <a:off x="0" y="4433888"/>
            <a:ext cx="166688" cy="457200"/>
          </a:xfrm>
          <a:prstGeom prst="rect">
            <a:avLst/>
          </a:prstGeom>
          <a:noFill/>
          <a:ln w="9525">
            <a:noFill/>
            <a:miter lim="800000"/>
            <a:headEnd/>
            <a:tailEnd/>
          </a:ln>
          <a:effectLst/>
        </p:spPr>
        <p:txBody>
          <a:bodyPr wrap="none" anchor="ctr">
            <a:spAutoFit/>
          </a:bodyPr>
          <a:lstStyle/>
          <a:p>
            <a:endParaRPr kumimoji="1" lang="zh-CN" altLang="zh-CN" sz="2400">
              <a:latin typeface="Times New Roman" pitchFamily="18" charset="0"/>
              <a:ea typeface="黑体" pitchFamily="2" charset="-122"/>
            </a:endParaRPr>
          </a:p>
        </p:txBody>
      </p:sp>
      <p:sp>
        <p:nvSpPr>
          <p:cNvPr id="6" name="AutoShape 34"/>
          <p:cNvSpPr>
            <a:spLocks noChangeArrowheads="1"/>
          </p:cNvSpPr>
          <p:nvPr/>
        </p:nvSpPr>
        <p:spPr bwMode="auto">
          <a:xfrm>
            <a:off x="719138" y="765175"/>
            <a:ext cx="5508625" cy="647700"/>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Classification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Users\医务处\Desktop\1.jpg"/>
          <p:cNvPicPr>
            <a:picLocks noChangeAspect="1" noChangeArrowheads="1"/>
          </p:cNvPicPr>
          <p:nvPr/>
        </p:nvPicPr>
        <p:blipFill>
          <a:blip r:embed="rId2" cstate="print"/>
          <a:srcRect/>
          <a:stretch>
            <a:fillRect/>
          </a:stretch>
        </p:blipFill>
        <p:spPr bwMode="auto">
          <a:xfrm>
            <a:off x="1071538" y="500042"/>
            <a:ext cx="6715172" cy="598513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512" name="Picture 24" descr="ms_oligoclonal"/>
          <p:cNvPicPr>
            <a:picLocks noChangeAspect="1" noChangeArrowheads="1"/>
          </p:cNvPicPr>
          <p:nvPr/>
        </p:nvPicPr>
        <p:blipFill>
          <a:blip r:embed="rId3"/>
          <a:srcRect/>
          <a:stretch>
            <a:fillRect/>
          </a:stretch>
        </p:blipFill>
        <p:spPr bwMode="auto">
          <a:xfrm>
            <a:off x="6011863" y="4581525"/>
            <a:ext cx="3132137" cy="2276475"/>
          </a:xfrm>
          <a:prstGeom prst="rect">
            <a:avLst/>
          </a:prstGeom>
          <a:noFill/>
        </p:spPr>
      </p:pic>
      <p:sp>
        <p:nvSpPr>
          <p:cNvPr id="191502" name="Rectangle 14"/>
          <p:cNvSpPr>
            <a:spLocks noChangeArrowheads="1"/>
          </p:cNvSpPr>
          <p:nvPr/>
        </p:nvSpPr>
        <p:spPr bwMode="auto">
          <a:xfrm>
            <a:off x="457200" y="4509120"/>
            <a:ext cx="4681538" cy="1200329"/>
          </a:xfrm>
          <a:prstGeom prst="rect">
            <a:avLst/>
          </a:prstGeom>
          <a:solidFill>
            <a:srgbClr val="FFFFCC"/>
          </a:solidFill>
          <a:ln w="25400">
            <a:solidFill>
              <a:srgbClr val="008000"/>
            </a:solidFill>
            <a:miter lim="800000"/>
            <a:headEnd/>
            <a:tailEnd/>
          </a:ln>
          <a:effectLst/>
        </p:spPr>
        <p:txBody>
          <a:bodyPr>
            <a:spAutoFit/>
          </a:bodyPr>
          <a:lstStyle/>
          <a:p>
            <a:pPr>
              <a:buClr>
                <a:schemeClr val="bg2"/>
              </a:buClr>
              <a:buSzPct val="75000"/>
              <a:buFont typeface="Wingdings" pitchFamily="2" charset="2"/>
              <a:buChar char="ü"/>
            </a:pPr>
            <a:r>
              <a:rPr lang="en-US" altLang="zh-CN" dirty="0" err="1" smtClean="0"/>
              <a:t>IgG</a:t>
            </a:r>
            <a:r>
              <a:rPr lang="en-US" altLang="zh-CN" dirty="0" smtClean="0"/>
              <a:t> index is obtained by measuring albumin and gamma globulin in both the serum and CSF. A ratio of more than 0.7 indicates the probability of MS.</a:t>
            </a:r>
            <a:endParaRPr kumimoji="1" lang="zh-CN" altLang="en-US" b="1" dirty="0">
              <a:latin typeface="楷体_GB2312" pitchFamily="49" charset="-122"/>
              <a:ea typeface="楷体_GB2312" pitchFamily="49" charset="-122"/>
            </a:endParaRPr>
          </a:p>
        </p:txBody>
      </p:sp>
      <p:sp>
        <p:nvSpPr>
          <p:cNvPr id="191505" name="Rectangle 17"/>
          <p:cNvSpPr>
            <a:spLocks noGrp="1" noChangeArrowheads="1"/>
          </p:cNvSpPr>
          <p:nvPr>
            <p:ph idx="1"/>
          </p:nvPr>
        </p:nvSpPr>
        <p:spPr>
          <a:noFill/>
        </p:spPr>
        <p:txBody>
          <a:bodyPr/>
          <a:lstStyle/>
          <a:p>
            <a:pPr algn="just">
              <a:lnSpc>
                <a:spcPct val="90000"/>
              </a:lnSpc>
              <a:buSzPct val="75000"/>
              <a:buFont typeface="Wingdings" pitchFamily="2" charset="2"/>
              <a:buChar char="l"/>
            </a:pPr>
            <a:r>
              <a:rPr lang="en-US" altLang="zh-CN" sz="2800" dirty="0" smtClean="0">
                <a:latin typeface="Arial"/>
                <a:ea typeface="楷体_GB2312" pitchFamily="49" charset="-122"/>
                <a:cs typeface="Arial"/>
              </a:rPr>
              <a:t>Cerebrospinal</a:t>
            </a:r>
            <a:r>
              <a:rPr lang="en-US" altLang="zh-CN" dirty="0" smtClean="0">
                <a:latin typeface="Arial"/>
                <a:ea typeface="楷体_GB2312" pitchFamily="49" charset="-122"/>
                <a:cs typeface="Arial"/>
              </a:rPr>
              <a:t> fluid </a:t>
            </a:r>
            <a:endParaRPr lang="zh-CN" altLang="en-US" dirty="0" smtClean="0">
              <a:latin typeface="Arial"/>
              <a:ea typeface="楷体_GB2312" pitchFamily="49" charset="-122"/>
              <a:cs typeface="Arial"/>
            </a:endParaRPr>
          </a:p>
          <a:p>
            <a:pPr algn="just">
              <a:lnSpc>
                <a:spcPct val="90000"/>
              </a:lnSpc>
              <a:buSzPct val="75000"/>
              <a:buFont typeface="Wingdings" pitchFamily="2" charset="2"/>
              <a:buChar char="ü"/>
            </a:pPr>
            <a:r>
              <a:rPr lang="en-US" altLang="zh-CN" sz="2400" dirty="0" smtClean="0">
                <a:latin typeface="Arial"/>
                <a:cs typeface="Arial"/>
              </a:rPr>
              <a:t>Mononuclear cell </a:t>
            </a:r>
            <a:r>
              <a:rPr lang="en-US" altLang="zh-CN" sz="2400" dirty="0" err="1" smtClean="0">
                <a:latin typeface="Arial"/>
                <a:cs typeface="Arial"/>
              </a:rPr>
              <a:t>pleocytosis</a:t>
            </a:r>
            <a:endParaRPr lang="en-US" altLang="zh-CN" sz="2400" dirty="0" smtClean="0">
              <a:latin typeface="Arial"/>
              <a:cs typeface="Arial"/>
            </a:endParaRPr>
          </a:p>
          <a:p>
            <a:pPr algn="just">
              <a:lnSpc>
                <a:spcPct val="90000"/>
              </a:lnSpc>
              <a:buSzPct val="75000"/>
              <a:buFont typeface="Wingdings" pitchFamily="2" charset="2"/>
              <a:buChar char="ü"/>
            </a:pPr>
            <a:r>
              <a:rPr lang="en-US" altLang="zh-CN" sz="2400" dirty="0" smtClean="0">
                <a:latin typeface="Arial"/>
                <a:cs typeface="Arial"/>
              </a:rPr>
              <a:t>Normal or slightly elevated total CSF protein</a:t>
            </a:r>
          </a:p>
          <a:p>
            <a:pPr algn="just">
              <a:lnSpc>
                <a:spcPct val="90000"/>
              </a:lnSpc>
              <a:buSzPct val="75000"/>
              <a:buFont typeface="Wingdings" pitchFamily="2" charset="2"/>
              <a:buChar char="ü"/>
            </a:pPr>
            <a:r>
              <a:rPr lang="en-US" altLang="zh-CN" sz="2400" dirty="0" smtClean="0">
                <a:latin typeface="Arial"/>
                <a:cs typeface="Arial"/>
              </a:rPr>
              <a:t>Increased </a:t>
            </a:r>
            <a:r>
              <a:rPr lang="en-US" altLang="zh-CN" sz="2400" dirty="0" err="1" smtClean="0">
                <a:latin typeface="Arial"/>
                <a:cs typeface="Arial"/>
              </a:rPr>
              <a:t>intrathecal</a:t>
            </a:r>
            <a:r>
              <a:rPr lang="en-US" altLang="zh-CN" sz="2400" dirty="0">
                <a:latin typeface="Arial"/>
                <a:cs typeface="Arial"/>
              </a:rPr>
              <a:t> </a:t>
            </a:r>
            <a:r>
              <a:rPr lang="en-US" altLang="zh-CN" sz="2400" dirty="0" err="1" smtClean="0">
                <a:latin typeface="Arial"/>
                <a:cs typeface="Arial"/>
              </a:rPr>
              <a:t>IgG</a:t>
            </a:r>
            <a:r>
              <a:rPr lang="en-US" altLang="zh-CN" sz="2400" dirty="0" smtClean="0">
                <a:latin typeface="Arial"/>
                <a:cs typeface="Arial"/>
              </a:rPr>
              <a:t> synthesis rate</a:t>
            </a:r>
          </a:p>
          <a:p>
            <a:pPr lvl="1">
              <a:lnSpc>
                <a:spcPct val="90000"/>
              </a:lnSpc>
              <a:buSzPct val="75000"/>
              <a:buFont typeface="Arial" pitchFamily="34" charset="0"/>
              <a:buChar char="•"/>
            </a:pPr>
            <a:r>
              <a:rPr kumimoji="1" lang="en-US" altLang="zh-CN" dirty="0" err="1">
                <a:latin typeface="Arial" pitchFamily="34" charset="0"/>
                <a:ea typeface="华文行楷" pitchFamily="2" charset="-122"/>
                <a:cs typeface="Arial" pitchFamily="34" charset="0"/>
              </a:rPr>
              <a:t>IgG</a:t>
            </a:r>
            <a:r>
              <a:rPr kumimoji="1" lang="en-US" altLang="zh-CN" dirty="0">
                <a:latin typeface="Arial" pitchFamily="34" charset="0"/>
                <a:ea typeface="华文行楷" pitchFamily="2" charset="-122"/>
                <a:cs typeface="Arial" pitchFamily="34" charset="0"/>
              </a:rPr>
              <a:t> index</a:t>
            </a:r>
          </a:p>
          <a:p>
            <a:pPr lvl="1">
              <a:lnSpc>
                <a:spcPct val="90000"/>
              </a:lnSpc>
              <a:buSzPct val="75000"/>
              <a:buFont typeface="Arial" pitchFamily="34" charset="0"/>
              <a:buChar char="•"/>
            </a:pPr>
            <a:r>
              <a:rPr kumimoji="1" lang="en-US" altLang="zh-CN" dirty="0" err="1">
                <a:latin typeface="Arial" pitchFamily="34" charset="0"/>
                <a:ea typeface="华文行楷" pitchFamily="2" charset="-122"/>
                <a:cs typeface="Arial" pitchFamily="34" charset="0"/>
              </a:rPr>
              <a:t>oligoclonal</a:t>
            </a:r>
            <a:r>
              <a:rPr kumimoji="1" lang="en-US" altLang="zh-CN" dirty="0">
                <a:latin typeface="Arial" pitchFamily="34" charset="0"/>
                <a:ea typeface="华文行楷" pitchFamily="2" charset="-122"/>
                <a:cs typeface="Arial" pitchFamily="34" charset="0"/>
              </a:rPr>
              <a:t> bands</a:t>
            </a:r>
          </a:p>
        </p:txBody>
      </p:sp>
      <p:grpSp>
        <p:nvGrpSpPr>
          <p:cNvPr id="191513" name="Group 25"/>
          <p:cNvGrpSpPr>
            <a:grpSpLocks/>
          </p:cNvGrpSpPr>
          <p:nvPr/>
        </p:nvGrpSpPr>
        <p:grpSpPr bwMode="auto">
          <a:xfrm>
            <a:off x="3733799" y="3284984"/>
            <a:ext cx="4868863" cy="901701"/>
            <a:chOff x="1837" y="2250"/>
            <a:chExt cx="3628" cy="568"/>
          </a:xfrm>
        </p:grpSpPr>
        <p:grpSp>
          <p:nvGrpSpPr>
            <p:cNvPr id="191506" name="Group 18"/>
            <p:cNvGrpSpPr>
              <a:grpSpLocks/>
            </p:cNvGrpSpPr>
            <p:nvPr/>
          </p:nvGrpSpPr>
          <p:grpSpPr bwMode="auto">
            <a:xfrm>
              <a:off x="3742" y="2250"/>
              <a:ext cx="1723" cy="458"/>
              <a:chOff x="1429" y="1253"/>
              <a:chExt cx="1723" cy="458"/>
            </a:xfrm>
          </p:grpSpPr>
          <p:grpSp>
            <p:nvGrpSpPr>
              <p:cNvPr id="191507" name="Group 19"/>
              <p:cNvGrpSpPr>
                <a:grpSpLocks/>
              </p:cNvGrpSpPr>
              <p:nvPr/>
            </p:nvGrpSpPr>
            <p:grpSpPr bwMode="auto">
              <a:xfrm>
                <a:off x="1429" y="1253"/>
                <a:ext cx="1723" cy="231"/>
                <a:chOff x="1429" y="1253"/>
                <a:chExt cx="1723" cy="231"/>
              </a:xfrm>
            </p:grpSpPr>
            <p:sp>
              <p:nvSpPr>
                <p:cNvPr id="191508" name="Text Box 20"/>
                <p:cNvSpPr txBox="1">
                  <a:spLocks noChangeArrowheads="1"/>
                </p:cNvSpPr>
                <p:nvPr/>
              </p:nvSpPr>
              <p:spPr bwMode="auto">
                <a:xfrm>
                  <a:off x="1429" y="1253"/>
                  <a:ext cx="1723" cy="231"/>
                </a:xfrm>
                <a:prstGeom prst="rect">
                  <a:avLst/>
                </a:prstGeom>
                <a:solidFill>
                  <a:schemeClr val="tx2">
                    <a:lumMod val="20000"/>
                    <a:lumOff val="80000"/>
                  </a:schemeClr>
                </a:solidFill>
                <a:ln w="9525">
                  <a:noFill/>
                  <a:miter lim="800000"/>
                  <a:headEnd/>
                  <a:tailEnd/>
                </a:ln>
                <a:effectLst/>
              </p:spPr>
              <p:txBody>
                <a:bodyPr>
                  <a:spAutoFit/>
                </a:bodyPr>
                <a:lstStyle/>
                <a:p>
                  <a:pPr algn="ctr">
                    <a:spcBef>
                      <a:spcPct val="50000"/>
                    </a:spcBef>
                  </a:pPr>
                  <a:r>
                    <a:rPr lang="en-US" altLang="zh-CN"/>
                    <a:t>CSF-IgG/Serum-IgG</a:t>
                  </a:r>
                </a:p>
              </p:txBody>
            </p:sp>
            <p:sp>
              <p:nvSpPr>
                <p:cNvPr id="191509" name="Line 21"/>
                <p:cNvSpPr>
                  <a:spLocks noChangeShapeType="1"/>
                </p:cNvSpPr>
                <p:nvPr/>
              </p:nvSpPr>
              <p:spPr bwMode="auto">
                <a:xfrm>
                  <a:off x="1610" y="1480"/>
                  <a:ext cx="1361" cy="0"/>
                </a:xfrm>
                <a:prstGeom prst="line">
                  <a:avLst/>
                </a:prstGeom>
                <a:noFill/>
                <a:ln w="25400">
                  <a:solidFill>
                    <a:schemeClr val="tx1"/>
                  </a:solidFill>
                  <a:round/>
                  <a:headEnd/>
                  <a:tailEnd/>
                </a:ln>
                <a:effectLst/>
              </p:spPr>
              <p:txBody>
                <a:bodyPr/>
                <a:lstStyle/>
                <a:p>
                  <a:endParaRPr lang="zh-CN" altLang="en-US"/>
                </a:p>
              </p:txBody>
            </p:sp>
          </p:grpSp>
          <p:sp>
            <p:nvSpPr>
              <p:cNvPr id="191510" name="Text Box 22"/>
              <p:cNvSpPr txBox="1">
                <a:spLocks noChangeArrowheads="1"/>
              </p:cNvSpPr>
              <p:nvPr/>
            </p:nvSpPr>
            <p:spPr bwMode="auto">
              <a:xfrm>
                <a:off x="1429" y="1480"/>
                <a:ext cx="1723" cy="231"/>
              </a:xfrm>
              <a:prstGeom prst="rect">
                <a:avLst/>
              </a:prstGeom>
              <a:solidFill>
                <a:schemeClr val="bg1">
                  <a:lumMod val="85000"/>
                </a:schemeClr>
              </a:solidFill>
              <a:ln w="9525">
                <a:noFill/>
                <a:miter lim="800000"/>
                <a:headEnd/>
                <a:tailEnd/>
              </a:ln>
              <a:effectLst/>
            </p:spPr>
            <p:txBody>
              <a:bodyPr>
                <a:spAutoFit/>
              </a:bodyPr>
              <a:lstStyle/>
              <a:p>
                <a:pPr algn="ctr">
                  <a:spcBef>
                    <a:spcPct val="50000"/>
                  </a:spcBef>
                </a:pPr>
                <a:r>
                  <a:rPr lang="en-US" altLang="zh-CN" dirty="0"/>
                  <a:t>CSF-</a:t>
                </a:r>
                <a:r>
                  <a:rPr lang="en-US" altLang="zh-CN" dirty="0" err="1"/>
                  <a:t>Alb</a:t>
                </a:r>
                <a:r>
                  <a:rPr lang="en-US" altLang="zh-CN" dirty="0"/>
                  <a:t>/Serum-</a:t>
                </a:r>
                <a:r>
                  <a:rPr lang="en-US" altLang="zh-CN" dirty="0" err="1"/>
                  <a:t>Alb</a:t>
                </a:r>
                <a:endParaRPr lang="en-US" altLang="zh-CN" dirty="0"/>
              </a:p>
            </p:txBody>
          </p:sp>
        </p:grpSp>
        <p:sp>
          <p:nvSpPr>
            <p:cNvPr id="191511" name="AutoShape 23"/>
            <p:cNvSpPr>
              <a:spLocks noChangeArrowheads="1"/>
            </p:cNvSpPr>
            <p:nvPr/>
          </p:nvSpPr>
          <p:spPr bwMode="auto">
            <a:xfrm rot="9903489">
              <a:off x="1837" y="2728"/>
              <a:ext cx="1905" cy="9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lumMod val="75000"/>
              </a:schemeClr>
            </a:solidFill>
            <a:ln w="9525">
              <a:noFill/>
              <a:miter lim="800000"/>
              <a:headEnd/>
              <a:tailEnd/>
            </a:ln>
            <a:effectLst/>
          </p:spPr>
          <p:txBody>
            <a:bodyPr wrap="none" anchor="ctr"/>
            <a:lstStyle/>
            <a:p>
              <a:endParaRPr lang="zh-CN" altLang="en-US"/>
            </a:p>
          </p:txBody>
        </p:sp>
      </p:grpSp>
      <p:sp>
        <p:nvSpPr>
          <p:cNvPr id="12" name="AutoShape 34"/>
          <p:cNvSpPr>
            <a:spLocks noChangeArrowheads="1"/>
          </p:cNvSpPr>
          <p:nvPr/>
        </p:nvSpPr>
        <p:spPr bwMode="auto">
          <a:xfrm>
            <a:off x="719138" y="765175"/>
            <a:ext cx="5725070" cy="647700"/>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Auxiliary examination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1502"/>
                                        </p:tgtEl>
                                        <p:attrNameLst>
                                          <p:attrName>style.visibility</p:attrName>
                                        </p:attrNameLst>
                                      </p:cBhvr>
                                      <p:to>
                                        <p:strVal val="visible"/>
                                      </p:to>
                                    </p:set>
                                    <p:animEffect transition="in" filter="wipe(left)">
                                      <p:cBhvr>
                                        <p:cTn id="7" dur="1000"/>
                                        <p:tgtEl>
                                          <p:spTgt spid="19150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91513"/>
                                        </p:tgtEl>
                                        <p:attrNameLst>
                                          <p:attrName>style.visibility</p:attrName>
                                        </p:attrNameLst>
                                      </p:cBhvr>
                                      <p:to>
                                        <p:strVal val="visible"/>
                                      </p:to>
                                    </p:set>
                                    <p:animEffect transition="in" filter="wipe(right)">
                                      <p:cBhvr>
                                        <p:cTn id="12" dur="1000"/>
                                        <p:tgtEl>
                                          <p:spTgt spid="1915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nodeType="clickEffect">
                                  <p:stCondLst>
                                    <p:cond delay="0"/>
                                  </p:stCondLst>
                                  <p:childTnLst>
                                    <p:animEffect transition="out" filter="wipe(left)">
                                      <p:cBhvr>
                                        <p:cTn id="16" dur="500"/>
                                        <p:tgtEl>
                                          <p:spTgt spid="191513"/>
                                        </p:tgtEl>
                                      </p:cBhvr>
                                    </p:animEffect>
                                    <p:set>
                                      <p:cBhvr>
                                        <p:cTn id="17" dur="1" fill="hold">
                                          <p:stCondLst>
                                            <p:cond delay="499"/>
                                          </p:stCondLst>
                                        </p:cTn>
                                        <p:tgtEl>
                                          <p:spTgt spid="191513"/>
                                        </p:tgtEl>
                                        <p:attrNameLst>
                                          <p:attrName>style.visibility</p:attrName>
                                        </p:attrNameLst>
                                      </p:cBhvr>
                                      <p:to>
                                        <p:strVal val="hidden"/>
                                      </p:to>
                                    </p:set>
                                  </p:childTnLst>
                                </p:cTn>
                              </p:par>
                              <p:par>
                                <p:cTn id="18" presetID="22" presetClass="entr" presetSubtype="4" fill="hold" nodeType="withEffect">
                                  <p:stCondLst>
                                    <p:cond delay="0"/>
                                  </p:stCondLst>
                                  <p:childTnLst>
                                    <p:set>
                                      <p:cBhvr>
                                        <p:cTn id="19" dur="1" fill="hold">
                                          <p:stCondLst>
                                            <p:cond delay="0"/>
                                          </p:stCondLst>
                                        </p:cTn>
                                        <p:tgtEl>
                                          <p:spTgt spid="191512"/>
                                        </p:tgtEl>
                                        <p:attrNameLst>
                                          <p:attrName>style.visibility</p:attrName>
                                        </p:attrNameLst>
                                      </p:cBhvr>
                                      <p:to>
                                        <p:strVal val="visible"/>
                                      </p:to>
                                    </p:set>
                                    <p:animEffect transition="in" filter="wipe(down)">
                                      <p:cBhvr>
                                        <p:cTn id="20" dur="1000"/>
                                        <p:tgtEl>
                                          <p:spTgt spid="19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0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p:txBody>
          <a:bodyPr>
            <a:normAutofit lnSpcReduction="10000"/>
          </a:bodyPr>
          <a:lstStyle/>
          <a:p>
            <a:pPr>
              <a:buSzPct val="75000"/>
              <a:buFont typeface="Wingdings" pitchFamily="2" charset="2"/>
              <a:buChar char="l"/>
            </a:pPr>
            <a:r>
              <a:rPr lang="en-US" altLang="zh-CN" sz="2800" dirty="0" smtClean="0">
                <a:latin typeface="Arial" pitchFamily="34" charset="0"/>
                <a:cs typeface="Arial" pitchFamily="34" charset="0"/>
              </a:rPr>
              <a:t>The commonly accepted pathologic criteria of  </a:t>
            </a:r>
            <a:r>
              <a:rPr lang="en-US" altLang="zh-CN" sz="2800" dirty="0" err="1" smtClean="0">
                <a:latin typeface="Arial" pitchFamily="34" charset="0"/>
                <a:cs typeface="Arial" pitchFamily="34" charset="0"/>
              </a:rPr>
              <a:t>demyelinating</a:t>
            </a:r>
            <a:r>
              <a:rPr lang="en-US" altLang="zh-CN" sz="2800" dirty="0" smtClean="0">
                <a:latin typeface="Arial" pitchFamily="34" charset="0"/>
                <a:cs typeface="Arial" pitchFamily="34" charset="0"/>
              </a:rPr>
              <a:t> diseases are</a:t>
            </a:r>
          </a:p>
          <a:p>
            <a:pPr>
              <a:buFont typeface="Wingdings" pitchFamily="2" charset="2"/>
              <a:buChar char="ü"/>
            </a:pPr>
            <a:r>
              <a:rPr lang="en-US" altLang="zh-CN" sz="2400" u="sng" dirty="0" smtClean="0">
                <a:solidFill>
                  <a:srgbClr val="0000FF"/>
                </a:solidFill>
                <a:latin typeface="Arial" pitchFamily="34" charset="0"/>
                <a:cs typeface="Arial" pitchFamily="34" charset="0"/>
              </a:rPr>
              <a:t>destruction of the myelin sheaths</a:t>
            </a:r>
            <a:r>
              <a:rPr lang="en-US" altLang="zh-CN" sz="2400" dirty="0" smtClean="0">
                <a:solidFill>
                  <a:srgbClr val="0000FF"/>
                </a:solidFill>
                <a:latin typeface="Arial" pitchFamily="34" charset="0"/>
                <a:cs typeface="Arial" pitchFamily="34" charset="0"/>
              </a:rPr>
              <a:t> </a:t>
            </a:r>
            <a:r>
              <a:rPr lang="en-US" altLang="zh-CN" sz="2400" dirty="0" smtClean="0">
                <a:latin typeface="Arial" pitchFamily="34" charset="0"/>
                <a:cs typeface="Arial" pitchFamily="34" charset="0"/>
              </a:rPr>
              <a:t>of nerve fibers with</a:t>
            </a:r>
            <a:r>
              <a:rPr lang="en-US" altLang="zh-CN" sz="2400" u="sng" dirty="0" smtClean="0">
                <a:solidFill>
                  <a:srgbClr val="0000FF"/>
                </a:solidFill>
                <a:latin typeface="Arial" pitchFamily="34" charset="0"/>
                <a:cs typeface="Arial" pitchFamily="34" charset="0"/>
              </a:rPr>
              <a:t> relative sparing of axons, nerve cells</a:t>
            </a:r>
            <a:r>
              <a:rPr lang="en-US" altLang="zh-CN" sz="2400" dirty="0" smtClean="0">
                <a:latin typeface="Arial" pitchFamily="34" charset="0"/>
                <a:cs typeface="Arial" pitchFamily="34" charset="0"/>
              </a:rPr>
              <a:t>, and supporting structures, as reflected by a relative lack of </a:t>
            </a:r>
            <a:r>
              <a:rPr lang="en-US" altLang="zh-CN" sz="2400" dirty="0" err="1" smtClean="0">
                <a:latin typeface="Arial" pitchFamily="34" charset="0"/>
                <a:cs typeface="Arial" pitchFamily="34" charset="0"/>
              </a:rPr>
              <a:t>wallerian</a:t>
            </a:r>
            <a:r>
              <a:rPr lang="en-US" altLang="zh-CN" sz="2400" dirty="0" smtClean="0">
                <a:latin typeface="Arial" pitchFamily="34" charset="0"/>
                <a:cs typeface="Arial" pitchFamily="34" charset="0"/>
              </a:rPr>
              <a:t> or secondary degeneration of fiber tracts;</a:t>
            </a:r>
          </a:p>
          <a:p>
            <a:pPr>
              <a:buFont typeface="Wingdings" pitchFamily="2" charset="2"/>
              <a:buChar char="ü"/>
            </a:pPr>
            <a:r>
              <a:rPr lang="en-US" altLang="zh-CN" sz="2400" u="sng" dirty="0" smtClean="0">
                <a:solidFill>
                  <a:srgbClr val="0000FF"/>
                </a:solidFill>
                <a:latin typeface="Arial" pitchFamily="34" charset="0"/>
                <a:cs typeface="Arial" pitchFamily="34" charset="0"/>
              </a:rPr>
              <a:t>infiltration of inflammatory cells</a:t>
            </a:r>
            <a:r>
              <a:rPr lang="en-US" altLang="zh-CN" sz="2400" dirty="0" smtClean="0">
                <a:latin typeface="Arial" pitchFamily="34" charset="0"/>
                <a:cs typeface="Arial" pitchFamily="34" charset="0"/>
              </a:rPr>
              <a:t> in a perivascular and particularly </a:t>
            </a:r>
            <a:r>
              <a:rPr lang="en-US" altLang="zh-CN" sz="2400" dirty="0" err="1" smtClean="0">
                <a:latin typeface="Arial" pitchFamily="34" charset="0"/>
                <a:cs typeface="Arial" pitchFamily="34" charset="0"/>
              </a:rPr>
              <a:t>paravenous</a:t>
            </a:r>
            <a:r>
              <a:rPr lang="en-US" altLang="zh-CN" sz="2400" dirty="0" smtClean="0">
                <a:latin typeface="Arial" pitchFamily="34" charset="0"/>
                <a:cs typeface="Arial" pitchFamily="34" charset="0"/>
              </a:rPr>
              <a:t> distribution; </a:t>
            </a:r>
          </a:p>
          <a:p>
            <a:pPr>
              <a:buFont typeface="Wingdings" pitchFamily="2" charset="2"/>
              <a:buChar char="ü"/>
            </a:pPr>
            <a:r>
              <a:rPr lang="en-US" altLang="zh-CN" sz="2400" dirty="0" smtClean="0">
                <a:latin typeface="Arial" pitchFamily="34" charset="0"/>
                <a:cs typeface="Arial" pitchFamily="34" charset="0"/>
              </a:rPr>
              <a:t>a distribution of lesions that is primarily in white matter, either in multiple small </a:t>
            </a:r>
            <a:r>
              <a:rPr lang="en-US" altLang="zh-CN" sz="2400" u="sng" dirty="0" smtClean="0">
                <a:solidFill>
                  <a:srgbClr val="0000FF"/>
                </a:solidFill>
                <a:latin typeface="Arial" pitchFamily="34" charset="0"/>
                <a:cs typeface="Arial" pitchFamily="34" charset="0"/>
              </a:rPr>
              <a:t>disseminated foci</a:t>
            </a:r>
            <a:r>
              <a:rPr lang="en-US" altLang="zh-CN" sz="2400" dirty="0" smtClean="0">
                <a:latin typeface="Arial" pitchFamily="34" charset="0"/>
                <a:cs typeface="Arial" pitchFamily="34" charset="0"/>
              </a:rPr>
              <a:t> or in larger foci spreading from one or more centers.</a:t>
            </a:r>
            <a:endParaRPr lang="zh-CN" altLang="en-US" sz="2400" dirty="0">
              <a:latin typeface="Arial" pitchFamily="34" charset="0"/>
              <a:cs typeface="Arial" pitchFamily="34" charset="0"/>
            </a:endParaRPr>
          </a:p>
        </p:txBody>
      </p:sp>
      <p:sp>
        <p:nvSpPr>
          <p:cNvPr id="5" name="AutoShape 34"/>
          <p:cNvSpPr>
            <a:spLocks noChangeArrowheads="1"/>
          </p:cNvSpPr>
          <p:nvPr/>
        </p:nvSpPr>
        <p:spPr bwMode="auto">
          <a:xfrm>
            <a:off x="719138" y="765175"/>
            <a:ext cx="5941094" cy="647700"/>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Demyelinating diseases</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505" name="Rectangle 17"/>
          <p:cNvSpPr>
            <a:spLocks noGrp="1" noChangeArrowheads="1"/>
          </p:cNvSpPr>
          <p:nvPr>
            <p:ph idx="1"/>
          </p:nvPr>
        </p:nvSpPr>
        <p:spPr>
          <a:noFill/>
        </p:spPr>
        <p:txBody>
          <a:bodyPr/>
          <a:lstStyle/>
          <a:p>
            <a:pPr algn="just">
              <a:lnSpc>
                <a:spcPct val="90000"/>
              </a:lnSpc>
              <a:buSzPct val="75000"/>
              <a:buFont typeface="Wingdings" pitchFamily="2" charset="2"/>
              <a:buChar char="l"/>
            </a:pPr>
            <a:r>
              <a:rPr lang="en-US" altLang="zh-CN" sz="2800" dirty="0" smtClean="0">
                <a:latin typeface="Arial"/>
                <a:ea typeface="楷体_GB2312" pitchFamily="49" charset="-122"/>
                <a:cs typeface="Arial"/>
              </a:rPr>
              <a:t>Cerebrospinal</a:t>
            </a:r>
            <a:r>
              <a:rPr lang="en-US" altLang="zh-CN" dirty="0" smtClean="0">
                <a:latin typeface="Arial"/>
                <a:ea typeface="楷体_GB2312" pitchFamily="49" charset="-122"/>
                <a:cs typeface="Arial"/>
              </a:rPr>
              <a:t> fluid </a:t>
            </a:r>
            <a:endParaRPr lang="zh-CN" altLang="en-US" dirty="0" smtClean="0">
              <a:latin typeface="Arial"/>
              <a:ea typeface="楷体_GB2312" pitchFamily="49" charset="-122"/>
              <a:cs typeface="Arial"/>
            </a:endParaRPr>
          </a:p>
          <a:p>
            <a:pPr algn="just">
              <a:lnSpc>
                <a:spcPct val="90000"/>
              </a:lnSpc>
              <a:buSzPct val="75000"/>
              <a:buFont typeface="Wingdings" pitchFamily="2" charset="2"/>
              <a:buChar char="ü"/>
            </a:pPr>
            <a:r>
              <a:rPr lang="en-US" altLang="zh-CN" sz="2400" dirty="0" smtClean="0">
                <a:latin typeface="Arial"/>
                <a:cs typeface="Arial"/>
              </a:rPr>
              <a:t>Mononuclear cell </a:t>
            </a:r>
            <a:r>
              <a:rPr lang="en-US" altLang="zh-CN" sz="2400" dirty="0" err="1" smtClean="0">
                <a:latin typeface="Arial"/>
                <a:cs typeface="Arial"/>
              </a:rPr>
              <a:t>pleocytosis</a:t>
            </a:r>
            <a:endParaRPr lang="en-US" altLang="zh-CN" sz="2400" dirty="0" smtClean="0">
              <a:latin typeface="Arial"/>
              <a:cs typeface="Arial"/>
            </a:endParaRPr>
          </a:p>
          <a:p>
            <a:pPr algn="just">
              <a:lnSpc>
                <a:spcPct val="90000"/>
              </a:lnSpc>
              <a:buSzPct val="75000"/>
              <a:buFont typeface="Wingdings" pitchFamily="2" charset="2"/>
              <a:buChar char="ü"/>
            </a:pPr>
            <a:r>
              <a:rPr lang="en-US" altLang="zh-CN" sz="2400" dirty="0" smtClean="0">
                <a:latin typeface="Arial"/>
                <a:cs typeface="Arial"/>
              </a:rPr>
              <a:t>Normal or slightly elevated total CSF protein</a:t>
            </a:r>
          </a:p>
          <a:p>
            <a:pPr algn="just">
              <a:lnSpc>
                <a:spcPct val="90000"/>
              </a:lnSpc>
              <a:buSzPct val="75000"/>
              <a:buFont typeface="Wingdings" pitchFamily="2" charset="2"/>
              <a:buChar char="ü"/>
            </a:pPr>
            <a:r>
              <a:rPr lang="en-US" altLang="zh-CN" sz="2400" dirty="0" smtClean="0">
                <a:latin typeface="Arial"/>
                <a:cs typeface="Arial"/>
              </a:rPr>
              <a:t>Increased </a:t>
            </a:r>
            <a:r>
              <a:rPr lang="en-US" altLang="zh-CN" sz="2400" dirty="0" err="1" smtClean="0">
                <a:latin typeface="Arial"/>
                <a:cs typeface="Arial"/>
              </a:rPr>
              <a:t>intrathecally</a:t>
            </a:r>
            <a:r>
              <a:rPr lang="en-US" altLang="zh-CN" sz="2400" dirty="0" smtClean="0">
                <a:latin typeface="Arial"/>
                <a:cs typeface="Arial"/>
              </a:rPr>
              <a:t> synthesized </a:t>
            </a:r>
            <a:r>
              <a:rPr lang="en-US" altLang="zh-CN" sz="2400" dirty="0" err="1" smtClean="0">
                <a:latin typeface="Arial"/>
                <a:cs typeface="Arial"/>
              </a:rPr>
              <a:t>IgG</a:t>
            </a:r>
            <a:endParaRPr lang="en-US" altLang="zh-CN" sz="2400" dirty="0" smtClean="0">
              <a:latin typeface="Arial"/>
              <a:cs typeface="Arial"/>
            </a:endParaRPr>
          </a:p>
          <a:p>
            <a:pPr lvl="1">
              <a:lnSpc>
                <a:spcPct val="90000"/>
              </a:lnSpc>
              <a:buSzPct val="75000"/>
              <a:buFont typeface="Arial" pitchFamily="34" charset="0"/>
              <a:buChar char="•"/>
            </a:pPr>
            <a:r>
              <a:rPr kumimoji="1" lang="en-US" altLang="zh-CN" u="sng" dirty="0" err="1">
                <a:solidFill>
                  <a:srgbClr val="0000FF"/>
                </a:solidFill>
                <a:latin typeface="Arial" pitchFamily="34" charset="0"/>
                <a:ea typeface="华文行楷" pitchFamily="2" charset="-122"/>
                <a:cs typeface="Arial" pitchFamily="34" charset="0"/>
              </a:rPr>
              <a:t>IgG</a:t>
            </a:r>
            <a:r>
              <a:rPr kumimoji="1" lang="en-US" altLang="zh-CN" u="sng" dirty="0">
                <a:solidFill>
                  <a:srgbClr val="0000FF"/>
                </a:solidFill>
                <a:latin typeface="Arial" pitchFamily="34" charset="0"/>
                <a:ea typeface="华文行楷" pitchFamily="2" charset="-122"/>
                <a:cs typeface="Arial" pitchFamily="34" charset="0"/>
              </a:rPr>
              <a:t> index: a ratio of more than 0.7 </a:t>
            </a:r>
          </a:p>
          <a:p>
            <a:pPr lvl="1">
              <a:lnSpc>
                <a:spcPct val="90000"/>
              </a:lnSpc>
              <a:buSzPct val="75000"/>
              <a:buFont typeface="Arial" pitchFamily="34" charset="0"/>
              <a:buChar char="•"/>
            </a:pPr>
            <a:r>
              <a:rPr kumimoji="1" lang="en-US" altLang="zh-CN" u="sng" dirty="0" err="1">
                <a:solidFill>
                  <a:srgbClr val="0000FF"/>
                </a:solidFill>
                <a:latin typeface="Arial" pitchFamily="34" charset="0"/>
                <a:ea typeface="华文行楷" pitchFamily="2" charset="-122"/>
                <a:cs typeface="Arial" pitchFamily="34" charset="0"/>
              </a:rPr>
              <a:t>oligoclonal</a:t>
            </a:r>
            <a:r>
              <a:rPr kumimoji="1" lang="en-US" altLang="zh-CN" u="sng" dirty="0">
                <a:solidFill>
                  <a:srgbClr val="0000FF"/>
                </a:solidFill>
                <a:latin typeface="Arial" pitchFamily="34" charset="0"/>
                <a:ea typeface="华文行楷" pitchFamily="2" charset="-122"/>
                <a:cs typeface="Arial" pitchFamily="34" charset="0"/>
              </a:rPr>
              <a:t> bands: positive bands</a:t>
            </a:r>
          </a:p>
        </p:txBody>
      </p:sp>
      <p:sp>
        <p:nvSpPr>
          <p:cNvPr id="14" name="AutoShape 11"/>
          <p:cNvSpPr>
            <a:spLocks noChangeArrowheads="1"/>
          </p:cNvSpPr>
          <p:nvPr/>
        </p:nvSpPr>
        <p:spPr bwMode="auto">
          <a:xfrm rot="10800000" flipV="1">
            <a:off x="4419600" y="5229225"/>
            <a:ext cx="4329113" cy="1295400"/>
          </a:xfrm>
          <a:prstGeom prst="wedgeRoundRectCallout">
            <a:avLst>
              <a:gd name="adj1" fmla="val 68236"/>
              <a:gd name="adj2" fmla="val -94977"/>
              <a:gd name="adj3" fmla="val 16667"/>
            </a:avLst>
          </a:prstGeom>
          <a:solidFill>
            <a:srgbClr val="CCFFFF"/>
          </a:solidFill>
          <a:ln w="9525">
            <a:solidFill>
              <a:schemeClr val="hlink"/>
            </a:solidFill>
            <a:miter lim="800000"/>
            <a:headEnd/>
            <a:tailEnd/>
          </a:ln>
          <a:effectLst/>
        </p:spPr>
        <p:txBody>
          <a:bodyPr/>
          <a:lstStyle/>
          <a:p>
            <a:pPr algn="just" fontAlgn="ctr"/>
            <a:r>
              <a:rPr lang="en-US" altLang="zh-CN" sz="2400" dirty="0" smtClean="0"/>
              <a:t>These two test of CSF are the most reliable of the chemical tests for MS.</a:t>
            </a:r>
            <a:endParaRPr kumimoji="1" lang="zh-CN" altLang="en-US" sz="2400" b="1" dirty="0">
              <a:latin typeface="楷体_GB2312" pitchFamily="49" charset="-122"/>
              <a:ea typeface="楷体_GB2312" pitchFamily="49" charset="-122"/>
            </a:endParaRPr>
          </a:p>
        </p:txBody>
      </p:sp>
      <p:sp>
        <p:nvSpPr>
          <p:cNvPr id="5" name="AutoShape 34"/>
          <p:cNvSpPr>
            <a:spLocks noChangeArrowheads="1"/>
          </p:cNvSpPr>
          <p:nvPr/>
        </p:nvSpPr>
        <p:spPr bwMode="auto">
          <a:xfrm>
            <a:off x="719138" y="765175"/>
            <a:ext cx="5725070" cy="647700"/>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Auxiliary examination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Rectangle 3"/>
          <p:cNvSpPr>
            <a:spLocks noGrp="1" noChangeArrowheads="1"/>
          </p:cNvSpPr>
          <p:nvPr>
            <p:ph idx="1"/>
          </p:nvPr>
        </p:nvSpPr>
        <p:spPr>
          <a:noFill/>
        </p:spPr>
        <p:txBody>
          <a:bodyPr/>
          <a:lstStyle/>
          <a:p>
            <a:pPr algn="just">
              <a:buSzPct val="75000"/>
              <a:buFont typeface="Wingdings" pitchFamily="2" charset="2"/>
              <a:buChar char="l"/>
            </a:pPr>
            <a:r>
              <a:rPr lang="en-US" altLang="zh-CN" sz="2800" dirty="0" smtClean="0">
                <a:latin typeface="Arial"/>
                <a:ea typeface="楷体_GB2312" pitchFamily="49" charset="-122"/>
                <a:cs typeface="Arial"/>
              </a:rPr>
              <a:t> Evoked potentials</a:t>
            </a:r>
            <a:endParaRPr lang="zh-CN" altLang="en-US" sz="2800" dirty="0" smtClean="0">
              <a:latin typeface="Arial"/>
              <a:ea typeface="楷体_GB2312" pitchFamily="49" charset="-122"/>
              <a:cs typeface="Arial"/>
            </a:endParaRPr>
          </a:p>
          <a:p>
            <a:pPr algn="just">
              <a:buFont typeface="Wingdings" pitchFamily="2" charset="2"/>
              <a:buChar char="ü"/>
            </a:pPr>
            <a:r>
              <a:rPr lang="en-US" altLang="zh-CN" sz="2400" dirty="0" smtClean="0">
                <a:latin typeface="Arial"/>
                <a:cs typeface="Arial"/>
              </a:rPr>
              <a:t>Visual evoked potential (VEP), auditory evoked potential (BAEP), and </a:t>
            </a:r>
            <a:r>
              <a:rPr lang="en-US" altLang="zh-CN" sz="2400" dirty="0" err="1" smtClean="0">
                <a:latin typeface="Arial"/>
                <a:cs typeface="Arial"/>
              </a:rPr>
              <a:t>somatosensory</a:t>
            </a:r>
            <a:r>
              <a:rPr lang="en-US" altLang="zh-CN" sz="2400" dirty="0" smtClean="0">
                <a:latin typeface="Arial"/>
                <a:cs typeface="Arial"/>
              </a:rPr>
              <a:t> evoked potential</a:t>
            </a:r>
            <a:r>
              <a:rPr kumimoji="1" lang="zh-CN" altLang="en-US" sz="2400" dirty="0" smtClean="0">
                <a:latin typeface="Arial"/>
                <a:ea typeface="楷体_GB2312" pitchFamily="49" charset="-122"/>
                <a:cs typeface="Arial"/>
              </a:rPr>
              <a:t>（</a:t>
            </a:r>
            <a:r>
              <a:rPr kumimoji="1" lang="en-US" altLang="zh-CN" sz="2400" dirty="0" smtClean="0">
                <a:latin typeface="Arial"/>
                <a:ea typeface="楷体_GB2312" pitchFamily="49" charset="-122"/>
                <a:cs typeface="Arial"/>
              </a:rPr>
              <a:t>SEP).</a:t>
            </a:r>
            <a:endParaRPr kumimoji="1" lang="zh-CN" altLang="en-US" sz="2400" dirty="0" smtClean="0">
              <a:latin typeface="Arial"/>
              <a:ea typeface="楷体_GB2312" pitchFamily="49" charset="-122"/>
              <a:cs typeface="Arial"/>
            </a:endParaRPr>
          </a:p>
          <a:p>
            <a:pPr algn="just">
              <a:buFont typeface="Wingdings" pitchFamily="2" charset="2"/>
              <a:buChar char="ü"/>
            </a:pPr>
            <a:r>
              <a:rPr lang="en-US" altLang="zh-CN" sz="2400" dirty="0" smtClean="0">
                <a:latin typeface="Arial" charset="0"/>
                <a:ea typeface="宋体" pitchFamily="2" charset="-122"/>
              </a:rPr>
              <a:t>Existence of additional asymptomatic lesions</a:t>
            </a:r>
            <a:endParaRPr lang="en-US" altLang="zh-CN" sz="2400" dirty="0">
              <a:latin typeface="Arial"/>
              <a:ea typeface="楷体_GB2312" pitchFamily="49" charset="-122"/>
              <a:cs typeface="Arial"/>
            </a:endParaRPr>
          </a:p>
        </p:txBody>
      </p:sp>
      <p:grpSp>
        <p:nvGrpSpPr>
          <p:cNvPr id="2" name="Group 16"/>
          <p:cNvGrpSpPr>
            <a:grpSpLocks/>
          </p:cNvGrpSpPr>
          <p:nvPr/>
        </p:nvGrpSpPr>
        <p:grpSpPr bwMode="auto">
          <a:xfrm>
            <a:off x="827088" y="3747666"/>
            <a:ext cx="8135937" cy="2633662"/>
            <a:chOff x="521" y="2495"/>
            <a:chExt cx="5125" cy="1659"/>
          </a:xfrm>
        </p:grpSpPr>
        <p:sp>
          <p:nvSpPr>
            <p:cNvPr id="193541" name="Rectangle 5"/>
            <p:cNvSpPr>
              <a:spLocks noChangeArrowheads="1"/>
            </p:cNvSpPr>
            <p:nvPr/>
          </p:nvSpPr>
          <p:spPr bwMode="auto">
            <a:xfrm>
              <a:off x="3061" y="3113"/>
              <a:ext cx="2585" cy="640"/>
            </a:xfrm>
            <a:prstGeom prst="rect">
              <a:avLst/>
            </a:prstGeom>
            <a:solidFill>
              <a:srgbClr val="FFFFCC"/>
            </a:solidFill>
            <a:ln w="25400">
              <a:solidFill>
                <a:srgbClr val="008000"/>
              </a:solidFill>
              <a:miter lim="800000"/>
              <a:headEnd/>
              <a:tailEnd/>
            </a:ln>
            <a:effectLst/>
          </p:spPr>
          <p:txBody>
            <a:bodyPr wrap="square">
              <a:spAutoFit/>
            </a:bodyPr>
            <a:lstStyle/>
            <a:p>
              <a:pPr>
                <a:buClr>
                  <a:schemeClr val="bg2"/>
                </a:buClr>
                <a:buSzPct val="80000"/>
                <a:buFont typeface="Wingdings" pitchFamily="2" charset="2"/>
                <a:buNone/>
              </a:pPr>
              <a:r>
                <a:rPr lang="en-US" altLang="zh-CN" sz="2000" b="1" dirty="0" smtClean="0">
                  <a:latin typeface="楷体_GB2312" pitchFamily="49" charset="-122"/>
                  <a:ea typeface="楷体_GB2312" pitchFamily="49" charset="-122"/>
                </a:rPr>
                <a:t>Marked  delay in the latency, reduced amplitude or distorted wave shape.</a:t>
              </a:r>
              <a:endParaRPr lang="zh-CN" altLang="en-US" sz="2000" b="1" dirty="0">
                <a:latin typeface="楷体_GB2312" pitchFamily="49" charset="-122"/>
                <a:ea typeface="楷体_GB2312" pitchFamily="49" charset="-122"/>
              </a:endParaRPr>
            </a:p>
          </p:txBody>
        </p:sp>
        <p:grpSp>
          <p:nvGrpSpPr>
            <p:cNvPr id="3" name="Group 15"/>
            <p:cNvGrpSpPr>
              <a:grpSpLocks/>
            </p:cNvGrpSpPr>
            <p:nvPr/>
          </p:nvGrpSpPr>
          <p:grpSpPr bwMode="auto">
            <a:xfrm>
              <a:off x="521" y="2495"/>
              <a:ext cx="2450" cy="1659"/>
              <a:chOff x="521" y="2495"/>
              <a:chExt cx="2450" cy="1659"/>
            </a:xfrm>
          </p:grpSpPr>
          <p:pic>
            <p:nvPicPr>
              <p:cNvPr id="193540" name="Picture 4" descr="MS_VEP"/>
              <p:cNvPicPr>
                <a:picLocks noChangeAspect="1" noChangeArrowheads="1"/>
              </p:cNvPicPr>
              <p:nvPr/>
            </p:nvPicPr>
            <p:blipFill>
              <a:blip r:embed="rId3"/>
              <a:srcRect/>
              <a:stretch>
                <a:fillRect/>
              </a:stretch>
            </p:blipFill>
            <p:spPr bwMode="auto">
              <a:xfrm>
                <a:off x="521" y="2495"/>
                <a:ext cx="2450" cy="1659"/>
              </a:xfrm>
              <a:prstGeom prst="rect">
                <a:avLst/>
              </a:prstGeom>
              <a:noFill/>
            </p:spPr>
          </p:pic>
          <p:sp>
            <p:nvSpPr>
              <p:cNvPr id="193546" name="AutoShape 10"/>
              <p:cNvSpPr>
                <a:spLocks noChangeArrowheads="1"/>
              </p:cNvSpPr>
              <p:nvPr/>
            </p:nvSpPr>
            <p:spPr bwMode="auto">
              <a:xfrm rot="-1527801">
                <a:off x="1020" y="3294"/>
                <a:ext cx="226" cy="46"/>
              </a:xfrm>
              <a:prstGeom prst="rightArrow">
                <a:avLst>
                  <a:gd name="adj1" fmla="val 50000"/>
                  <a:gd name="adj2" fmla="val 122826"/>
                </a:avLst>
              </a:prstGeom>
              <a:solidFill>
                <a:srgbClr val="FF9900"/>
              </a:solidFill>
              <a:ln w="9525">
                <a:solidFill>
                  <a:schemeClr val="tx1"/>
                </a:solidFill>
                <a:miter lim="800000"/>
                <a:headEnd/>
                <a:tailEnd/>
              </a:ln>
              <a:effectLst/>
            </p:spPr>
            <p:txBody>
              <a:bodyPr wrap="none" anchor="ctr"/>
              <a:lstStyle/>
              <a:p>
                <a:endParaRPr lang="zh-CN" altLang="en-US"/>
              </a:p>
            </p:txBody>
          </p:sp>
          <p:sp>
            <p:nvSpPr>
              <p:cNvPr id="193547" name="AutoShape 11"/>
              <p:cNvSpPr>
                <a:spLocks noChangeArrowheads="1"/>
              </p:cNvSpPr>
              <p:nvPr/>
            </p:nvSpPr>
            <p:spPr bwMode="auto">
              <a:xfrm rot="-1527801">
                <a:off x="1066" y="3974"/>
                <a:ext cx="226" cy="46"/>
              </a:xfrm>
              <a:prstGeom prst="rightArrow">
                <a:avLst>
                  <a:gd name="adj1" fmla="val 50000"/>
                  <a:gd name="adj2" fmla="val 122826"/>
                </a:avLst>
              </a:prstGeom>
              <a:solidFill>
                <a:srgbClr val="FF9900"/>
              </a:solidFill>
              <a:ln w="9525">
                <a:solidFill>
                  <a:schemeClr val="tx1"/>
                </a:solidFill>
                <a:miter lim="800000"/>
                <a:headEnd/>
                <a:tailEnd/>
              </a:ln>
              <a:effectLst/>
            </p:spPr>
            <p:txBody>
              <a:bodyPr wrap="none" anchor="ctr"/>
              <a:lstStyle/>
              <a:p>
                <a:endParaRPr lang="zh-CN" altLang="en-US"/>
              </a:p>
            </p:txBody>
          </p:sp>
        </p:grpSp>
      </p:grpSp>
      <p:sp>
        <p:nvSpPr>
          <p:cNvPr id="11" name="AutoShape 34"/>
          <p:cNvSpPr>
            <a:spLocks noChangeArrowheads="1"/>
          </p:cNvSpPr>
          <p:nvPr/>
        </p:nvSpPr>
        <p:spPr bwMode="auto">
          <a:xfrm>
            <a:off x="719138" y="765175"/>
            <a:ext cx="5725070" cy="647700"/>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Auxiliary examination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7" name="Rectangle 3"/>
          <p:cNvSpPr>
            <a:spLocks noGrp="1" noChangeArrowheads="1"/>
          </p:cNvSpPr>
          <p:nvPr>
            <p:ph idx="1"/>
          </p:nvPr>
        </p:nvSpPr>
        <p:spPr>
          <a:xfrm>
            <a:off x="457200" y="1935480"/>
            <a:ext cx="8229600" cy="4922520"/>
          </a:xfrm>
          <a:noFill/>
        </p:spPr>
        <p:txBody>
          <a:bodyPr>
            <a:normAutofit fontScale="77500" lnSpcReduction="20000"/>
          </a:bodyPr>
          <a:lstStyle/>
          <a:p>
            <a:pPr>
              <a:lnSpc>
                <a:spcPct val="120000"/>
              </a:lnSpc>
              <a:buSzPct val="75000"/>
              <a:buFont typeface="Wingdings" charset="2"/>
              <a:buChar char="l"/>
            </a:pPr>
            <a:r>
              <a:rPr lang="en-US" altLang="zh-CN" sz="3600" dirty="0" smtClean="0">
                <a:latin typeface="Arial"/>
                <a:ea typeface="楷体_GB2312" pitchFamily="49" charset="-122"/>
                <a:cs typeface="Arial"/>
              </a:rPr>
              <a:t> Magnetic resonance imaging</a:t>
            </a:r>
          </a:p>
          <a:p>
            <a:pPr>
              <a:lnSpc>
                <a:spcPct val="120000"/>
              </a:lnSpc>
              <a:spcBef>
                <a:spcPts val="0"/>
              </a:spcBef>
              <a:buSzPct val="75000"/>
              <a:buFont typeface="Wingdings" charset="2"/>
              <a:buChar char="ü"/>
            </a:pPr>
            <a:r>
              <a:rPr lang="en-US" altLang="zh-CN" sz="3100" dirty="0" smtClean="0">
                <a:latin typeface="Arial"/>
                <a:cs typeface="Arial"/>
              </a:rPr>
              <a:t>MS plaques are </a:t>
            </a:r>
            <a:r>
              <a:rPr lang="en-US" altLang="zh-CN" sz="3100" dirty="0" err="1" smtClean="0">
                <a:latin typeface="Arial"/>
                <a:cs typeface="Arial"/>
              </a:rPr>
              <a:t>hyperintense</a:t>
            </a:r>
            <a:r>
              <a:rPr lang="en-US" altLang="zh-CN" sz="3100" dirty="0" smtClean="0">
                <a:latin typeface="Arial"/>
                <a:cs typeface="Arial"/>
              </a:rPr>
              <a:t> (white) on T2-weighted images and even more strikingly obvious on FLAIR images, lies in the periventricular area, cerebrum, brainstem, optic nerves, and spinal cord.</a:t>
            </a:r>
          </a:p>
          <a:p>
            <a:pPr>
              <a:lnSpc>
                <a:spcPct val="120000"/>
              </a:lnSpc>
              <a:spcBef>
                <a:spcPts val="0"/>
              </a:spcBef>
              <a:buSzPct val="75000"/>
              <a:buFont typeface="Wingdings" charset="2"/>
              <a:buChar char="ü"/>
            </a:pPr>
            <a:r>
              <a:rPr lang="en-US" altLang="zh-CN" sz="3100" u="sng" dirty="0" smtClean="0">
                <a:solidFill>
                  <a:srgbClr val="0000FF"/>
                </a:solidFill>
                <a:latin typeface="Arial"/>
                <a:ea typeface="楷体_GB2312" pitchFamily="49" charset="-122"/>
                <a:cs typeface="Arial"/>
              </a:rPr>
              <a:t>Dawson fingers</a:t>
            </a:r>
            <a:r>
              <a:rPr lang="en-US" altLang="zh-CN" sz="3100" dirty="0" smtClean="0">
                <a:latin typeface="Arial"/>
                <a:ea typeface="楷体_GB2312" pitchFamily="49" charset="-122"/>
                <a:cs typeface="Arial"/>
              </a:rPr>
              <a:t>, w</a:t>
            </a:r>
            <a:r>
              <a:rPr lang="en-US" altLang="zh-CN" sz="3100" dirty="0" smtClean="0">
                <a:latin typeface="Arial"/>
                <a:cs typeface="Arial"/>
              </a:rPr>
              <a:t>hen viewed in </a:t>
            </a:r>
            <a:r>
              <a:rPr lang="en-US" altLang="zh-CN" sz="3100" dirty="0" err="1" smtClean="0">
                <a:latin typeface="Arial"/>
                <a:cs typeface="Arial"/>
              </a:rPr>
              <a:t>sagittal</a:t>
            </a:r>
            <a:r>
              <a:rPr lang="en-US" altLang="zh-CN" sz="3100" dirty="0" smtClean="0">
                <a:latin typeface="Arial"/>
                <a:cs typeface="Arial"/>
              </a:rPr>
              <a:t> images, those </a:t>
            </a:r>
            <a:r>
              <a:rPr lang="en-US" altLang="zh-CN" sz="3100" i="1" dirty="0" smtClean="0">
                <a:latin typeface="Arial"/>
                <a:cs typeface="Arial"/>
              </a:rPr>
              <a:t>oval or linear regions of </a:t>
            </a:r>
            <a:r>
              <a:rPr lang="en-US" altLang="zh-CN" sz="3100" i="1" dirty="0" err="1" smtClean="0">
                <a:latin typeface="Arial"/>
                <a:cs typeface="Arial"/>
              </a:rPr>
              <a:t>demyelination</a:t>
            </a:r>
            <a:r>
              <a:rPr lang="en-US" altLang="zh-CN" sz="3100" i="1" dirty="0" smtClean="0">
                <a:latin typeface="Arial"/>
                <a:cs typeface="Arial"/>
              </a:rPr>
              <a:t>, oriented perpendicularly to the ventricular surface,</a:t>
            </a:r>
            <a:r>
              <a:rPr lang="en-US" altLang="zh-CN" sz="3100" dirty="0" smtClean="0">
                <a:latin typeface="Arial"/>
                <a:cs typeface="Arial"/>
              </a:rPr>
              <a:t> extend outward from the corpus </a:t>
            </a:r>
            <a:r>
              <a:rPr lang="en-US" altLang="zh-CN" sz="3100" dirty="0" err="1" smtClean="0">
                <a:latin typeface="Arial"/>
                <a:cs typeface="Arial"/>
              </a:rPr>
              <a:t>callosum</a:t>
            </a:r>
            <a:r>
              <a:rPr lang="en-US" altLang="zh-CN" sz="3100" dirty="0" smtClean="0">
                <a:latin typeface="Arial"/>
                <a:cs typeface="Arial"/>
              </a:rPr>
              <a:t> in a </a:t>
            </a:r>
            <a:r>
              <a:rPr lang="en-US" altLang="zh-CN" sz="3100" dirty="0" err="1" smtClean="0">
                <a:latin typeface="Arial"/>
                <a:cs typeface="Arial"/>
              </a:rPr>
              <a:t>fimbriated</a:t>
            </a:r>
            <a:r>
              <a:rPr lang="en-US" altLang="zh-CN" sz="3100" dirty="0" smtClean="0">
                <a:latin typeface="Arial"/>
                <a:cs typeface="Arial"/>
              </a:rPr>
              <a:t> pattern; they correspond to the </a:t>
            </a:r>
            <a:r>
              <a:rPr lang="en-US" altLang="zh-CN" sz="3100" dirty="0" err="1" smtClean="0">
                <a:latin typeface="Arial"/>
                <a:cs typeface="Arial"/>
              </a:rPr>
              <a:t>radially</a:t>
            </a:r>
            <a:r>
              <a:rPr lang="en-US" altLang="zh-CN" sz="3100" dirty="0" smtClean="0">
                <a:latin typeface="Arial"/>
                <a:cs typeface="Arial"/>
              </a:rPr>
              <a:t> oriented fiber bundles of the white matter and </a:t>
            </a:r>
            <a:r>
              <a:rPr lang="en-US" altLang="zh-CN" sz="3100" dirty="0" err="1" smtClean="0">
                <a:latin typeface="Arial"/>
                <a:cs typeface="Arial"/>
              </a:rPr>
              <a:t>periventricular</a:t>
            </a:r>
            <a:r>
              <a:rPr lang="en-US" altLang="zh-CN" sz="3100" dirty="0" smtClean="0">
                <a:latin typeface="Arial"/>
                <a:cs typeface="Arial"/>
              </a:rPr>
              <a:t> veins.</a:t>
            </a:r>
          </a:p>
          <a:p>
            <a:pPr>
              <a:lnSpc>
                <a:spcPct val="120000"/>
              </a:lnSpc>
              <a:spcBef>
                <a:spcPts val="0"/>
              </a:spcBef>
              <a:buSzPct val="75000"/>
              <a:buFont typeface="Wingdings" charset="2"/>
              <a:buChar char="ü"/>
            </a:pPr>
            <a:r>
              <a:rPr lang="en-US" altLang="zh-CN" sz="3100" dirty="0" smtClean="0">
                <a:latin typeface="Arial"/>
                <a:cs typeface="Arial"/>
              </a:rPr>
              <a:t>Gadolinium enhancement may last for 3 to 4 months following the development of the acute lesion.  </a:t>
            </a:r>
            <a:endParaRPr lang="zh-CN" altLang="en-US" sz="3100" dirty="0" smtClean="0">
              <a:latin typeface="Arial"/>
              <a:ea typeface="楷体_GB2312" pitchFamily="49" charset="-122"/>
              <a:cs typeface="Arial"/>
            </a:endParaRPr>
          </a:p>
        </p:txBody>
      </p:sp>
      <p:sp>
        <p:nvSpPr>
          <p:cNvPr id="5" name="AutoShape 34"/>
          <p:cNvSpPr>
            <a:spLocks noChangeArrowheads="1"/>
          </p:cNvSpPr>
          <p:nvPr/>
        </p:nvSpPr>
        <p:spPr bwMode="auto">
          <a:xfrm>
            <a:off x="719138" y="765175"/>
            <a:ext cx="5725070" cy="647700"/>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Auxiliary examination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4" name="Rectangle 6"/>
          <p:cNvSpPr>
            <a:spLocks noChangeArrowheads="1"/>
          </p:cNvSpPr>
          <p:nvPr/>
        </p:nvSpPr>
        <p:spPr bwMode="auto">
          <a:xfrm>
            <a:off x="755650" y="4724400"/>
            <a:ext cx="7629525" cy="830997"/>
          </a:xfrm>
          <a:prstGeom prst="rect">
            <a:avLst/>
          </a:prstGeom>
          <a:solidFill>
            <a:schemeClr val="bg1">
              <a:lumMod val="75000"/>
            </a:schemeClr>
          </a:solidFill>
          <a:ln w="9525">
            <a:noFill/>
            <a:miter lim="800000"/>
            <a:headEnd/>
            <a:tailEnd/>
          </a:ln>
          <a:effectLst/>
        </p:spPr>
        <p:txBody>
          <a:bodyPr>
            <a:spAutoFit/>
          </a:bodyPr>
          <a:lstStyle/>
          <a:p>
            <a:pPr algn="ctr"/>
            <a:r>
              <a:rPr kumimoji="1" lang="en-US" altLang="zh-CN" sz="2400" dirty="0" smtClean="0">
                <a:latin typeface="Times New Roman" pitchFamily="18" charset="0"/>
                <a:ea typeface="黑体" pitchFamily="2" charset="-122"/>
              </a:rPr>
              <a:t> MR image of MS patient, shows multiple lesions in periventricular area with enhancing change.</a:t>
            </a:r>
            <a:endParaRPr kumimoji="1" lang="zh-CN" altLang="en-US" sz="2400" dirty="0">
              <a:latin typeface="Times New Roman" pitchFamily="18" charset="0"/>
              <a:ea typeface="黑体" pitchFamily="2" charset="-122"/>
            </a:endParaRPr>
          </a:p>
        </p:txBody>
      </p:sp>
      <p:pic>
        <p:nvPicPr>
          <p:cNvPr id="37895" name="Picture 7" descr="图片2"/>
          <p:cNvPicPr>
            <a:picLocks noChangeArrowheads="1"/>
          </p:cNvPicPr>
          <p:nvPr/>
        </p:nvPicPr>
        <p:blipFill>
          <a:blip r:embed="rId2"/>
          <a:srcRect/>
          <a:stretch>
            <a:fillRect/>
          </a:stretch>
        </p:blipFill>
        <p:spPr bwMode="auto">
          <a:xfrm>
            <a:off x="3492500" y="1557338"/>
            <a:ext cx="2159000" cy="2735262"/>
          </a:xfrm>
          <a:prstGeom prst="rect">
            <a:avLst/>
          </a:prstGeom>
          <a:noFill/>
        </p:spPr>
      </p:pic>
      <p:pic>
        <p:nvPicPr>
          <p:cNvPr id="37896" name="Picture 8" descr="图片2"/>
          <p:cNvPicPr>
            <a:picLocks noChangeAspect="1" noChangeArrowheads="1"/>
          </p:cNvPicPr>
          <p:nvPr/>
        </p:nvPicPr>
        <p:blipFill>
          <a:blip r:embed="rId3"/>
          <a:srcRect/>
          <a:stretch>
            <a:fillRect/>
          </a:stretch>
        </p:blipFill>
        <p:spPr bwMode="auto">
          <a:xfrm>
            <a:off x="1260475" y="1557338"/>
            <a:ext cx="2160588" cy="2735262"/>
          </a:xfrm>
          <a:prstGeom prst="rect">
            <a:avLst/>
          </a:prstGeom>
          <a:noFill/>
        </p:spPr>
      </p:pic>
      <p:pic>
        <p:nvPicPr>
          <p:cNvPr id="37897" name="Picture 9" descr="图片2"/>
          <p:cNvPicPr>
            <a:picLocks noChangeArrowheads="1"/>
          </p:cNvPicPr>
          <p:nvPr/>
        </p:nvPicPr>
        <p:blipFill>
          <a:blip r:embed="rId4"/>
          <a:srcRect/>
          <a:stretch>
            <a:fillRect/>
          </a:stretch>
        </p:blipFill>
        <p:spPr bwMode="auto">
          <a:xfrm>
            <a:off x="5724525" y="1557338"/>
            <a:ext cx="2159000" cy="2735262"/>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84213" y="5734050"/>
            <a:ext cx="8215312" cy="769441"/>
          </a:xfrm>
          <a:prstGeom prst="rect">
            <a:avLst/>
          </a:prstGeom>
          <a:solidFill>
            <a:schemeClr val="bg1">
              <a:lumMod val="75000"/>
            </a:schemeClr>
          </a:solidFill>
          <a:ln w="9525">
            <a:noFill/>
            <a:miter lim="800000"/>
            <a:headEnd/>
            <a:tailEnd/>
          </a:ln>
          <a:effectLst/>
        </p:spPr>
        <p:txBody>
          <a:bodyPr>
            <a:spAutoFit/>
          </a:bodyPr>
          <a:lstStyle/>
          <a:p>
            <a:pPr algn="ctr"/>
            <a:r>
              <a:rPr kumimoji="1" lang="en-US" altLang="zh-CN" sz="2200" dirty="0" smtClean="0">
                <a:latin typeface="Times New Roman" pitchFamily="18" charset="0"/>
                <a:ea typeface="黑体" pitchFamily="2" charset="-122"/>
              </a:rPr>
              <a:t>Spinal MR image of MS patients, shows multiple lesions in T2-weighted image and enhancement.</a:t>
            </a:r>
            <a:endParaRPr kumimoji="1" lang="zh-CN" altLang="en-US" sz="2200" dirty="0">
              <a:latin typeface="Times New Roman" pitchFamily="18" charset="0"/>
              <a:ea typeface="黑体" pitchFamily="2" charset="-122"/>
            </a:endParaRPr>
          </a:p>
        </p:txBody>
      </p:sp>
      <p:grpSp>
        <p:nvGrpSpPr>
          <p:cNvPr id="38923" name="Group 11"/>
          <p:cNvGrpSpPr>
            <a:grpSpLocks/>
          </p:cNvGrpSpPr>
          <p:nvPr/>
        </p:nvGrpSpPr>
        <p:grpSpPr bwMode="auto">
          <a:xfrm>
            <a:off x="539750" y="692150"/>
            <a:ext cx="8323263" cy="4537075"/>
            <a:chOff x="390" y="935"/>
            <a:chExt cx="5243" cy="2858"/>
          </a:xfrm>
        </p:grpSpPr>
        <p:pic>
          <p:nvPicPr>
            <p:cNvPr id="38917" name="Picture 5" descr="图片2"/>
            <p:cNvPicPr>
              <a:picLocks noChangeAspect="1" noChangeArrowheads="1"/>
            </p:cNvPicPr>
            <p:nvPr/>
          </p:nvPicPr>
          <p:blipFill>
            <a:blip r:embed="rId2"/>
            <a:srcRect/>
            <a:stretch>
              <a:fillRect/>
            </a:stretch>
          </p:blipFill>
          <p:spPr bwMode="auto">
            <a:xfrm>
              <a:off x="390" y="935"/>
              <a:ext cx="2354" cy="2858"/>
            </a:xfrm>
            <a:prstGeom prst="rect">
              <a:avLst/>
            </a:prstGeom>
            <a:noFill/>
          </p:spPr>
        </p:pic>
        <p:pic>
          <p:nvPicPr>
            <p:cNvPr id="38918" name="Picture 6" descr="图片2"/>
            <p:cNvPicPr>
              <a:picLocks noChangeAspect="1" noChangeArrowheads="1"/>
            </p:cNvPicPr>
            <p:nvPr/>
          </p:nvPicPr>
          <p:blipFill>
            <a:blip r:embed="rId3"/>
            <a:srcRect/>
            <a:stretch>
              <a:fillRect/>
            </a:stretch>
          </p:blipFill>
          <p:spPr bwMode="auto">
            <a:xfrm>
              <a:off x="2789" y="935"/>
              <a:ext cx="2844" cy="2856"/>
            </a:xfrm>
            <a:prstGeom prst="rect">
              <a:avLst/>
            </a:prstGeom>
            <a:noFill/>
          </p:spPr>
        </p:pic>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6611" name="Rectangle 3"/>
          <p:cNvSpPr>
            <a:spLocks noGrp="1" noChangeArrowheads="1"/>
          </p:cNvSpPr>
          <p:nvPr>
            <p:ph type="body" sz="half" idx="1"/>
          </p:nvPr>
        </p:nvSpPr>
        <p:spPr>
          <a:xfrm>
            <a:off x="719138" y="1438275"/>
            <a:ext cx="7885112" cy="1630363"/>
          </a:xfrm>
          <a:noFill/>
        </p:spPr>
        <p:txBody>
          <a:bodyPr>
            <a:normAutofit/>
          </a:bodyPr>
          <a:lstStyle/>
          <a:p>
            <a:pPr>
              <a:buFont typeface="Wingdings" pitchFamily="2" charset="2"/>
              <a:buChar char="Ø"/>
            </a:pPr>
            <a:endParaRPr lang="zh-CN" altLang="en-US" sz="2800" b="1" dirty="0">
              <a:latin typeface="楷体_GB2312" pitchFamily="49" charset="-122"/>
              <a:ea typeface="楷体_GB2312" pitchFamily="49" charset="-122"/>
            </a:endParaRPr>
          </a:p>
          <a:p>
            <a:pPr>
              <a:spcBef>
                <a:spcPct val="10000"/>
              </a:spcBef>
              <a:buFont typeface="Wingdings" pitchFamily="2" charset="2"/>
              <a:buNone/>
            </a:pPr>
            <a:r>
              <a:rPr lang="en-US" altLang="zh-CN" sz="2800" b="1" dirty="0" smtClean="0">
                <a:latin typeface="楷体_GB2312" pitchFamily="49" charset="-122"/>
                <a:ea typeface="楷体_GB2312" pitchFamily="49" charset="-122"/>
              </a:rPr>
              <a:t>Poser</a:t>
            </a:r>
            <a:r>
              <a:rPr lang="zh-CN" altLang="en-US" sz="2800" b="1" dirty="0">
                <a:latin typeface="楷体_GB2312" pitchFamily="49" charset="-122"/>
                <a:ea typeface="楷体_GB2312" pitchFamily="49" charset="-122"/>
              </a:rPr>
              <a:t>（</a:t>
            </a:r>
            <a:r>
              <a:rPr lang="en-US" altLang="zh-CN" sz="2800" b="1" dirty="0">
                <a:latin typeface="楷体_GB2312" pitchFamily="49" charset="-122"/>
                <a:ea typeface="楷体_GB2312" pitchFamily="49" charset="-122"/>
              </a:rPr>
              <a:t>1983</a:t>
            </a:r>
            <a:r>
              <a:rPr lang="zh-CN" altLang="en-US" sz="2800" b="1" dirty="0">
                <a:latin typeface="楷体_GB2312" pitchFamily="49" charset="-122"/>
                <a:ea typeface="楷体_GB2312" pitchFamily="49" charset="-122"/>
              </a:rPr>
              <a:t>）的</a:t>
            </a:r>
            <a:r>
              <a:rPr lang="en-US" altLang="zh-CN" sz="2800" b="1" dirty="0">
                <a:latin typeface="楷体_GB2312" pitchFamily="49" charset="-122"/>
                <a:ea typeface="楷体_GB2312" pitchFamily="49" charset="-122"/>
              </a:rPr>
              <a:t>MS</a:t>
            </a:r>
            <a:r>
              <a:rPr lang="zh-CN" altLang="en-US" sz="2800" b="1" dirty="0">
                <a:latin typeface="楷体_GB2312" pitchFamily="49" charset="-122"/>
                <a:ea typeface="楷体_GB2312" pitchFamily="49" charset="-122"/>
              </a:rPr>
              <a:t>诊断标准</a:t>
            </a:r>
          </a:p>
          <a:p>
            <a:pPr>
              <a:spcBef>
                <a:spcPct val="10000"/>
              </a:spcBef>
              <a:buFont typeface="Wingdings" pitchFamily="2" charset="2"/>
              <a:buNone/>
            </a:pPr>
            <a:endParaRPr/>
          </a:p>
        </p:txBody>
      </p:sp>
      <p:graphicFrame>
        <p:nvGraphicFramePr>
          <p:cNvPr id="196646" name="Group 38"/>
          <p:cNvGraphicFramePr>
            <a:graphicFrameLocks noGrp="1"/>
          </p:cNvGraphicFramePr>
          <p:nvPr>
            <p:ph sz="half" idx="2"/>
          </p:nvPr>
        </p:nvGraphicFramePr>
        <p:xfrm>
          <a:off x="107950" y="2590800"/>
          <a:ext cx="8856663" cy="3337878"/>
        </p:xfrm>
        <a:graphic>
          <a:graphicData uri="http://schemas.openxmlformats.org/drawingml/2006/table">
            <a:tbl>
              <a:tblPr/>
              <a:tblGrid>
                <a:gridCol w="2663825"/>
                <a:gridCol w="6192838"/>
              </a:tblGrid>
              <a:tr h="288925">
                <a:tc>
                  <a:txBody>
                    <a:bodyPr/>
                    <a:lstStyle/>
                    <a:p>
                      <a:pPr marL="0" marR="0" lvl="0" indent="0" algn="ctr" defTabSz="914400" rtl="0" eaLnBrk="1" fontAlgn="base" latinLnBrk="0" hangingPunct="1">
                        <a:lnSpc>
                          <a:spcPct val="100000"/>
                        </a:lnSpc>
                        <a:spcBef>
                          <a:spcPct val="0"/>
                        </a:spcBef>
                        <a:spcAft>
                          <a:spcPct val="0"/>
                        </a:spcAft>
                        <a:buClr>
                          <a:schemeClr val="bg1"/>
                        </a:buClr>
                        <a:buSzPct val="75000"/>
                        <a:buFontTx/>
                        <a:buNone/>
                        <a:tabLst/>
                      </a:pPr>
                      <a:r>
                        <a:rPr kumimoji="0" lang="zh-CN" altLang="en-US" sz="1400" b="1" i="0" u="none" strike="noStrike" cap="none" normalizeH="0" baseline="0" smtClean="0">
                          <a:ln>
                            <a:noFill/>
                          </a:ln>
                          <a:solidFill>
                            <a:srgbClr val="000000"/>
                          </a:solidFill>
                          <a:effectLst/>
                          <a:latin typeface="宋体" pitchFamily="2" charset="-122"/>
                          <a:ea typeface="宋体" pitchFamily="2" charset="-122"/>
                        </a:rPr>
                        <a:t>诊断分类</a:t>
                      </a:r>
                    </a:p>
                  </a:txBody>
                  <a:tcPr horzOverflow="overflow">
                    <a:lnL cap="flat">
                      <a:noFill/>
                    </a:lnL>
                    <a:lnR>
                      <a:noFill/>
                    </a:lnR>
                    <a:lnT w="254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A1C7A6"/>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75000"/>
                        <a:buFontTx/>
                        <a:buNone/>
                        <a:tabLst/>
                      </a:pPr>
                      <a:r>
                        <a:rPr kumimoji="0" lang="zh-CN" altLang="en-US" sz="1400" b="1" i="0" u="none" strike="noStrike" cap="none" normalizeH="0" baseline="0" smtClean="0">
                          <a:ln>
                            <a:noFill/>
                          </a:ln>
                          <a:solidFill>
                            <a:srgbClr val="000000"/>
                          </a:solidFill>
                          <a:effectLst/>
                          <a:latin typeface="宋体" pitchFamily="2" charset="-122"/>
                          <a:ea typeface="宋体" pitchFamily="2" charset="-122"/>
                        </a:rPr>
                        <a:t>诊断标准</a:t>
                      </a:r>
                      <a:r>
                        <a:rPr kumimoji="0" lang="en-US" altLang="zh-CN" sz="1400" b="1" i="0" u="none" strike="noStrike" cap="none" normalizeH="0" baseline="0" smtClean="0">
                          <a:ln>
                            <a:noFill/>
                          </a:ln>
                          <a:solidFill>
                            <a:srgbClr val="000000"/>
                          </a:solidFill>
                          <a:effectLst/>
                          <a:latin typeface="宋体" pitchFamily="2" charset="-122"/>
                          <a:ea typeface="宋体" pitchFamily="2" charset="-122"/>
                        </a:rPr>
                        <a:t>(</a:t>
                      </a:r>
                      <a:r>
                        <a:rPr kumimoji="0" lang="zh-CN" altLang="en-US" sz="1400" b="1" i="0" u="none" strike="noStrike" cap="none" normalizeH="0" baseline="0" smtClean="0">
                          <a:ln>
                            <a:noFill/>
                          </a:ln>
                          <a:solidFill>
                            <a:srgbClr val="000000"/>
                          </a:solidFill>
                          <a:effectLst/>
                          <a:latin typeface="宋体" pitchFamily="2" charset="-122"/>
                          <a:ea typeface="宋体" pitchFamily="2" charset="-122"/>
                        </a:rPr>
                        <a:t>符合其中</a:t>
                      </a:r>
                      <a:r>
                        <a:rPr kumimoji="0" lang="en-US" altLang="zh-CN" sz="1400" b="1" i="0" u="none" strike="noStrike" cap="none" normalizeH="0" baseline="0" smtClean="0">
                          <a:ln>
                            <a:noFill/>
                          </a:ln>
                          <a:solidFill>
                            <a:srgbClr val="000000"/>
                          </a:solidFill>
                          <a:effectLst/>
                          <a:latin typeface="宋体" pitchFamily="2" charset="-122"/>
                          <a:ea typeface="宋体" pitchFamily="2" charset="-122"/>
                        </a:rPr>
                        <a:t>1</a:t>
                      </a:r>
                      <a:r>
                        <a:rPr kumimoji="0" lang="zh-CN" altLang="en-US" sz="1400" b="1" i="0" u="none" strike="noStrike" cap="none" normalizeH="0" baseline="0" smtClean="0">
                          <a:ln>
                            <a:noFill/>
                          </a:ln>
                          <a:solidFill>
                            <a:srgbClr val="000000"/>
                          </a:solidFill>
                          <a:effectLst/>
                          <a:latin typeface="宋体" pitchFamily="2" charset="-122"/>
                          <a:ea typeface="宋体" pitchFamily="2" charset="-122"/>
                        </a:rPr>
                        <a:t>条</a:t>
                      </a:r>
                      <a:r>
                        <a:rPr kumimoji="0" lang="en-US" altLang="zh-CN" sz="1400" b="1" i="0" u="none" strike="noStrike" cap="none" normalizeH="0" baseline="0" smtClean="0">
                          <a:ln>
                            <a:noFill/>
                          </a:ln>
                          <a:solidFill>
                            <a:srgbClr val="000000"/>
                          </a:solidFill>
                          <a:effectLst/>
                          <a:latin typeface="宋体" pitchFamily="2" charset="-122"/>
                          <a:ea typeface="宋体" pitchFamily="2" charset="-122"/>
                        </a:rPr>
                        <a:t>)</a:t>
                      </a:r>
                    </a:p>
                  </a:txBody>
                  <a:tcPr horzOverflow="overflow">
                    <a:lnL>
                      <a:noFill/>
                    </a:lnL>
                    <a:lnR cap="flat">
                      <a:noFill/>
                    </a:lnR>
                    <a:lnT w="254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A1C7A6"/>
                    </a:solidFill>
                  </a:tcPr>
                </a:tc>
              </a:tr>
              <a:tr h="561975">
                <a:tc>
                  <a:txBody>
                    <a:bodyPr/>
                    <a:lstStyle/>
                    <a:p>
                      <a:pPr marL="0" marR="0" lvl="0" indent="0" algn="l" defTabSz="914400" rtl="0" eaLnBrk="1" fontAlgn="base" latinLnBrk="0" hangingPunct="1">
                        <a:lnSpc>
                          <a:spcPct val="100000"/>
                        </a:lnSpc>
                        <a:spcBef>
                          <a:spcPct val="0"/>
                        </a:spcBef>
                        <a:spcAft>
                          <a:spcPct val="0"/>
                        </a:spcAft>
                        <a:buClr>
                          <a:schemeClr val="bg1"/>
                        </a:buClr>
                        <a:buSzPct val="75000"/>
                        <a:buFontTx/>
                        <a:buNone/>
                        <a:tabLst/>
                      </a:pPr>
                      <a:r>
                        <a:rPr kumimoji="0" lang="en-US" altLang="zh-CN" sz="1400" b="1" i="0" u="none" strike="noStrike" cap="none" normalizeH="0" baseline="0" smtClean="0">
                          <a:ln>
                            <a:noFill/>
                          </a:ln>
                          <a:solidFill>
                            <a:srgbClr val="000000"/>
                          </a:solidFill>
                          <a:effectLst/>
                          <a:latin typeface="宋体" pitchFamily="2" charset="-122"/>
                          <a:ea typeface="宋体" pitchFamily="2" charset="-122"/>
                        </a:rPr>
                        <a:t>1.</a:t>
                      </a:r>
                      <a:r>
                        <a:rPr kumimoji="0" lang="zh-CN" altLang="en-US" sz="1400" b="1" i="0" u="none" strike="noStrike" cap="none" normalizeH="0" baseline="0" smtClean="0">
                          <a:ln>
                            <a:noFill/>
                          </a:ln>
                          <a:solidFill>
                            <a:srgbClr val="000000"/>
                          </a:solidFill>
                          <a:effectLst/>
                          <a:latin typeface="宋体" pitchFamily="2" charset="-122"/>
                          <a:ea typeface="宋体" pitchFamily="2" charset="-122"/>
                        </a:rPr>
                        <a:t>临床确诊</a:t>
                      </a:r>
                      <a:r>
                        <a:rPr kumimoji="0" lang="en-US" altLang="zh-CN" sz="1400" b="1" i="0" u="none" strike="noStrike" cap="none" normalizeH="0" baseline="0" smtClean="0">
                          <a:ln>
                            <a:noFill/>
                          </a:ln>
                          <a:solidFill>
                            <a:srgbClr val="000000"/>
                          </a:solidFill>
                          <a:effectLst/>
                          <a:latin typeface="宋体" pitchFamily="2" charset="-122"/>
                          <a:ea typeface="宋体" pitchFamily="2" charset="-122"/>
                        </a:rPr>
                        <a:t>MS </a:t>
                      </a:r>
                    </a:p>
                    <a:p>
                      <a:pPr marL="0" marR="0" lvl="0" indent="0" algn="l" defTabSz="914400" rtl="0" eaLnBrk="1" fontAlgn="base" latinLnBrk="0" hangingPunct="1">
                        <a:lnSpc>
                          <a:spcPct val="100000"/>
                        </a:lnSpc>
                        <a:spcBef>
                          <a:spcPct val="0"/>
                        </a:spcBef>
                        <a:spcAft>
                          <a:spcPct val="0"/>
                        </a:spcAft>
                        <a:buClr>
                          <a:schemeClr val="bg1"/>
                        </a:buClr>
                        <a:buSzPct val="75000"/>
                        <a:buFontTx/>
                        <a:buNone/>
                        <a:tabLst/>
                      </a:pPr>
                      <a:r>
                        <a:rPr kumimoji="0" lang="en-US" altLang="zh-CN" sz="1400" b="1" i="1" u="none" strike="noStrike" cap="none" normalizeH="0" baseline="0" smtClean="0">
                          <a:ln>
                            <a:noFill/>
                          </a:ln>
                          <a:solidFill>
                            <a:srgbClr val="000000"/>
                          </a:solidFill>
                          <a:effectLst/>
                          <a:latin typeface="宋体" pitchFamily="2" charset="-122"/>
                          <a:ea typeface="宋体" pitchFamily="2" charset="-122"/>
                        </a:rPr>
                        <a:t>(clinical definite MS, CDMS</a:t>
                      </a:r>
                      <a:r>
                        <a:rPr kumimoji="0" lang="en-US" altLang="zh-CN" sz="1400" b="1" i="0" u="none" strike="noStrike" cap="none" normalizeH="0" baseline="0" smtClean="0">
                          <a:ln>
                            <a:noFill/>
                          </a:ln>
                          <a:solidFill>
                            <a:srgbClr val="000000"/>
                          </a:solidFill>
                          <a:effectLst/>
                          <a:latin typeface="宋体" pitchFamily="2" charset="-122"/>
                          <a:ea typeface="宋体" pitchFamily="2" charset="-122"/>
                        </a:rPr>
                        <a:t>)</a:t>
                      </a:r>
                    </a:p>
                  </a:txBody>
                  <a:tcPr anchor="ctr" horzOverflow="overflow">
                    <a:lnL cap="flat">
                      <a:noFill/>
                    </a:lnL>
                    <a:lnR>
                      <a:noFill/>
                    </a:lnR>
                    <a:lnT w="12700" cap="flat" cmpd="sng" algn="ctr">
                      <a:solidFill>
                        <a:srgbClr val="000000"/>
                      </a:solidFill>
                      <a:prstDash val="solid"/>
                      <a:miter lim="800000"/>
                      <a:headEnd type="none" w="med" len="med"/>
                      <a:tailEnd type="none" w="med" len="med"/>
                    </a:lnT>
                    <a:lnB>
                      <a:noFill/>
                    </a:lnB>
                    <a:lnTlToBr>
                      <a:noFill/>
                    </a:lnTlToBr>
                    <a:lnBlToTr>
                      <a:noFill/>
                    </a:lnBlToTr>
                    <a:solidFill>
                      <a:srgbClr val="C3DCC2"/>
                    </a:solidFill>
                  </a:tcPr>
                </a:tc>
                <a:tc>
                  <a:txBody>
                    <a:bodyPr/>
                    <a:lstStyle/>
                    <a:p>
                      <a:pPr marL="0" marR="0" lvl="0" indent="0" algn="just" defTabSz="914400" rtl="0" eaLnBrk="1" fontAlgn="base" latinLnBrk="0" hangingPunct="1">
                        <a:lnSpc>
                          <a:spcPct val="100000"/>
                        </a:lnSpc>
                        <a:spcBef>
                          <a:spcPct val="0"/>
                        </a:spcBef>
                        <a:spcAft>
                          <a:spcPct val="0"/>
                        </a:spcAft>
                        <a:buClr>
                          <a:schemeClr val="bg1"/>
                        </a:buClr>
                        <a:buSzPct val="75000"/>
                        <a:buFontTx/>
                        <a:buNone/>
                        <a:tabLst/>
                      </a:pPr>
                      <a:r>
                        <a:rPr kumimoji="0" lang="en-US" altLang="zh-CN" sz="1400" b="1" i="0" u="none" strike="noStrike" cap="none" normalizeH="0" baseline="0" smtClean="0">
                          <a:ln>
                            <a:noFill/>
                          </a:ln>
                          <a:solidFill>
                            <a:srgbClr val="000000"/>
                          </a:solidFill>
                          <a:effectLst/>
                          <a:latin typeface="宋体" pitchFamily="2" charset="-122"/>
                          <a:ea typeface="宋体" pitchFamily="2" charset="-122"/>
                        </a:rPr>
                        <a:t>① </a:t>
                      </a:r>
                      <a:r>
                        <a:rPr kumimoji="0" lang="zh-CN" altLang="en-US" sz="1400" b="1" i="0" u="none" strike="noStrike" cap="none" normalizeH="0" baseline="0" smtClean="0">
                          <a:ln>
                            <a:noFill/>
                          </a:ln>
                          <a:solidFill>
                            <a:srgbClr val="000000"/>
                          </a:solidFill>
                          <a:effectLst/>
                          <a:latin typeface="宋体" pitchFamily="2" charset="-122"/>
                          <a:ea typeface="宋体" pitchFamily="2" charset="-122"/>
                        </a:rPr>
                        <a:t>病程中两次发作和两个分离病灶临床证据 </a:t>
                      </a:r>
                    </a:p>
                    <a:p>
                      <a:pPr marL="0" marR="0" lvl="0" indent="0" algn="just" defTabSz="914400" rtl="0" eaLnBrk="1" fontAlgn="base" latinLnBrk="0" hangingPunct="1">
                        <a:lnSpc>
                          <a:spcPct val="100000"/>
                        </a:lnSpc>
                        <a:spcBef>
                          <a:spcPct val="0"/>
                        </a:spcBef>
                        <a:spcAft>
                          <a:spcPct val="0"/>
                        </a:spcAft>
                        <a:buClr>
                          <a:schemeClr val="bg1"/>
                        </a:buClr>
                        <a:buSzPct val="75000"/>
                        <a:buFontTx/>
                        <a:buNone/>
                        <a:tabLst/>
                      </a:pPr>
                      <a:r>
                        <a:rPr kumimoji="0" lang="zh-CN" altLang="en-US" sz="1400" b="1" i="0" u="none" strike="noStrike" cap="none" normalizeH="0" baseline="0" smtClean="0">
                          <a:ln>
                            <a:noFill/>
                          </a:ln>
                          <a:solidFill>
                            <a:srgbClr val="000000"/>
                          </a:solidFill>
                          <a:effectLst/>
                          <a:latin typeface="宋体" pitchFamily="2" charset="-122"/>
                          <a:ea typeface="宋体" pitchFamily="2" charset="-122"/>
                        </a:rPr>
                        <a:t>② 病程中两次发作</a:t>
                      </a:r>
                      <a:r>
                        <a:rPr kumimoji="0" lang="en-US" altLang="zh-CN" sz="1400" b="1" i="0" u="none" strike="noStrike" cap="none" normalizeH="0" baseline="0" smtClean="0">
                          <a:ln>
                            <a:noFill/>
                          </a:ln>
                          <a:solidFill>
                            <a:srgbClr val="000000"/>
                          </a:solidFill>
                          <a:effectLst/>
                          <a:latin typeface="宋体" pitchFamily="2" charset="-122"/>
                          <a:ea typeface="宋体" pitchFamily="2" charset="-122"/>
                        </a:rPr>
                        <a:t>, </a:t>
                      </a:r>
                      <a:r>
                        <a:rPr kumimoji="0" lang="zh-CN" altLang="en-US" sz="1400" b="1" i="0" u="none" strike="noStrike" cap="none" normalizeH="0" baseline="0" smtClean="0">
                          <a:ln>
                            <a:noFill/>
                          </a:ln>
                          <a:solidFill>
                            <a:srgbClr val="000000"/>
                          </a:solidFill>
                          <a:effectLst/>
                          <a:latin typeface="宋体" pitchFamily="2" charset="-122"/>
                          <a:ea typeface="宋体" pitchFamily="2" charset="-122"/>
                        </a:rPr>
                        <a:t>一处病变临床证据和另一部位病变亚临床证据</a:t>
                      </a:r>
                    </a:p>
                  </a:txBody>
                  <a:tcPr anchor="ctr" horzOverflow="overflow">
                    <a:lnL>
                      <a:noFill/>
                    </a:lnL>
                    <a:lnR cap="flat">
                      <a:noFill/>
                    </a:lnR>
                    <a:lnT w="12700" cap="flat" cmpd="sng" algn="ctr">
                      <a:solidFill>
                        <a:srgbClr val="000000"/>
                      </a:solidFill>
                      <a:prstDash val="solid"/>
                      <a:miter lim="800000"/>
                      <a:headEnd type="none" w="med" len="med"/>
                      <a:tailEnd type="none" w="med" len="med"/>
                    </a:lnT>
                    <a:lnB>
                      <a:noFill/>
                    </a:lnB>
                    <a:lnTlToBr>
                      <a:noFill/>
                    </a:lnTlToBr>
                    <a:lnBlToTr>
                      <a:noFill/>
                    </a:lnBlToTr>
                    <a:solidFill>
                      <a:srgbClr val="D7E9D7"/>
                    </a:solidFill>
                  </a:tcPr>
                </a:tc>
              </a:tr>
              <a:tr h="1008063">
                <a:tc>
                  <a:txBody>
                    <a:bodyPr/>
                    <a:lstStyle/>
                    <a:p>
                      <a:pPr marL="0" marR="0" lvl="0" indent="0" algn="l" defTabSz="914400" rtl="0" eaLnBrk="1" fontAlgn="base" latinLnBrk="0" hangingPunct="1">
                        <a:lnSpc>
                          <a:spcPct val="100000"/>
                        </a:lnSpc>
                        <a:spcBef>
                          <a:spcPct val="0"/>
                        </a:spcBef>
                        <a:spcAft>
                          <a:spcPct val="0"/>
                        </a:spcAft>
                        <a:buClr>
                          <a:schemeClr val="bg1"/>
                        </a:buClr>
                        <a:buSzPct val="75000"/>
                        <a:buFontTx/>
                        <a:buNone/>
                        <a:tabLst/>
                      </a:pPr>
                      <a:r>
                        <a:rPr kumimoji="0" lang="en-US" altLang="zh-CN" sz="1400" b="1" i="0" u="none" strike="noStrike" cap="none" normalizeH="0" baseline="0" smtClean="0">
                          <a:ln>
                            <a:noFill/>
                          </a:ln>
                          <a:solidFill>
                            <a:srgbClr val="000000"/>
                          </a:solidFill>
                          <a:effectLst/>
                          <a:latin typeface="宋体" pitchFamily="2" charset="-122"/>
                          <a:ea typeface="宋体" pitchFamily="2" charset="-122"/>
                        </a:rPr>
                        <a:t>2.</a:t>
                      </a:r>
                      <a:r>
                        <a:rPr kumimoji="0" lang="zh-CN" altLang="en-US" sz="1400" b="1" i="0" u="none" strike="noStrike" cap="none" normalizeH="0" baseline="0" smtClean="0">
                          <a:ln>
                            <a:noFill/>
                          </a:ln>
                          <a:solidFill>
                            <a:srgbClr val="000000"/>
                          </a:solidFill>
                          <a:effectLst/>
                          <a:latin typeface="宋体" pitchFamily="2" charset="-122"/>
                          <a:ea typeface="宋体" pitchFamily="2" charset="-122"/>
                        </a:rPr>
                        <a:t>实验室检查支持确诊</a:t>
                      </a:r>
                      <a:r>
                        <a:rPr kumimoji="0" lang="en-US" altLang="zh-CN" sz="1400" b="1" i="0" u="none" strike="noStrike" cap="none" normalizeH="0" baseline="0" smtClean="0">
                          <a:ln>
                            <a:noFill/>
                          </a:ln>
                          <a:solidFill>
                            <a:srgbClr val="000000"/>
                          </a:solidFill>
                          <a:effectLst/>
                          <a:latin typeface="宋体" pitchFamily="2" charset="-122"/>
                          <a:ea typeface="宋体" pitchFamily="2" charset="-122"/>
                        </a:rPr>
                        <a:t>MS</a:t>
                      </a:r>
                      <a:r>
                        <a:rPr kumimoji="0" lang="en-US" altLang="zh-CN" sz="1400" b="1" i="1" u="none" strike="noStrike" cap="none" normalizeH="0" baseline="0" smtClean="0">
                          <a:ln>
                            <a:noFill/>
                          </a:ln>
                          <a:solidFill>
                            <a:srgbClr val="000000"/>
                          </a:solidFill>
                          <a:effectLst/>
                          <a:latin typeface="宋体" pitchFamily="2" charset="-122"/>
                          <a:ea typeface="宋体" pitchFamily="2" charset="-122"/>
                        </a:rPr>
                        <a:t> (laboratory-supported definite MS, LSDMS)</a:t>
                      </a:r>
                    </a:p>
                  </a:txBody>
                  <a:tcPr anchor="ctr" horzOverflow="overflow">
                    <a:lnL cap="flat">
                      <a:noFill/>
                    </a:lnL>
                    <a:lnR>
                      <a:noFill/>
                    </a:lnR>
                    <a:lnT>
                      <a:noFill/>
                    </a:lnT>
                    <a:lnB>
                      <a:noFill/>
                    </a:lnB>
                    <a:lnTlToBr>
                      <a:noFill/>
                    </a:lnTlToBr>
                    <a:lnBlToTr>
                      <a:noFill/>
                    </a:lnBlToTr>
                    <a:solidFill>
                      <a:srgbClr val="C3DCC2"/>
                    </a:solidFill>
                  </a:tcPr>
                </a:tc>
                <a:tc>
                  <a:txBody>
                    <a:bodyPr/>
                    <a:lstStyle/>
                    <a:p>
                      <a:pPr marL="0" marR="0" lvl="0" indent="0" algn="just" defTabSz="914400" rtl="0" eaLnBrk="1" fontAlgn="base" latinLnBrk="0" hangingPunct="1">
                        <a:lnSpc>
                          <a:spcPct val="100000"/>
                        </a:lnSpc>
                        <a:spcBef>
                          <a:spcPct val="0"/>
                        </a:spcBef>
                        <a:spcAft>
                          <a:spcPct val="0"/>
                        </a:spcAft>
                        <a:buClr>
                          <a:schemeClr val="bg1"/>
                        </a:buClr>
                        <a:buSzPct val="75000"/>
                        <a:buFontTx/>
                        <a:buNone/>
                        <a:tabLst/>
                      </a:pPr>
                      <a:r>
                        <a:rPr kumimoji="0" lang="en-US" altLang="zh-CN" sz="1400" b="1" i="0" u="none" strike="noStrike" cap="none" normalizeH="0" baseline="0" smtClean="0">
                          <a:ln>
                            <a:noFill/>
                          </a:ln>
                          <a:solidFill>
                            <a:srgbClr val="000000"/>
                          </a:solidFill>
                          <a:effectLst/>
                          <a:latin typeface="宋体" pitchFamily="2" charset="-122"/>
                          <a:ea typeface="宋体" pitchFamily="2" charset="-122"/>
                        </a:rPr>
                        <a:t>① </a:t>
                      </a:r>
                      <a:r>
                        <a:rPr kumimoji="0" lang="zh-CN" altLang="en-US" sz="1400" b="1" i="0" u="none" strike="noStrike" cap="none" normalizeH="0" baseline="0" smtClean="0">
                          <a:ln>
                            <a:noFill/>
                          </a:ln>
                          <a:solidFill>
                            <a:srgbClr val="000000"/>
                          </a:solidFill>
                          <a:effectLst/>
                          <a:latin typeface="宋体" pitchFamily="2" charset="-122"/>
                          <a:ea typeface="宋体" pitchFamily="2" charset="-122"/>
                        </a:rPr>
                        <a:t>病程中两次发作</a:t>
                      </a:r>
                      <a:r>
                        <a:rPr kumimoji="0" lang="en-US" altLang="zh-CN" sz="1400" b="1" i="0" u="none" strike="noStrike" cap="none" normalizeH="0" baseline="0" smtClean="0">
                          <a:ln>
                            <a:noFill/>
                          </a:ln>
                          <a:solidFill>
                            <a:srgbClr val="000000"/>
                          </a:solidFill>
                          <a:effectLst/>
                          <a:latin typeface="宋体" pitchFamily="2" charset="-122"/>
                          <a:ea typeface="宋体" pitchFamily="2" charset="-122"/>
                        </a:rPr>
                        <a:t>, </a:t>
                      </a:r>
                      <a:r>
                        <a:rPr kumimoji="0" lang="zh-CN" altLang="en-US" sz="1400" b="1" i="0" u="none" strike="noStrike" cap="none" normalizeH="0" baseline="0" smtClean="0">
                          <a:ln>
                            <a:noFill/>
                          </a:ln>
                          <a:solidFill>
                            <a:srgbClr val="000000"/>
                          </a:solidFill>
                          <a:effectLst/>
                          <a:latin typeface="宋体" pitchFamily="2" charset="-122"/>
                          <a:ea typeface="宋体" pitchFamily="2" charset="-122"/>
                        </a:rPr>
                        <a:t>一个临床或亚临床病变证据</a:t>
                      </a:r>
                      <a:r>
                        <a:rPr kumimoji="0" lang="en-US" altLang="zh-CN" sz="1400" b="1" i="0" u="none" strike="noStrike" cap="none" normalizeH="0" baseline="0" smtClean="0">
                          <a:ln>
                            <a:noFill/>
                          </a:ln>
                          <a:solidFill>
                            <a:srgbClr val="000000"/>
                          </a:solidFill>
                          <a:effectLst/>
                          <a:latin typeface="宋体" pitchFamily="2" charset="-122"/>
                          <a:ea typeface="宋体" pitchFamily="2" charset="-122"/>
                        </a:rPr>
                        <a:t>, CSF OB/IgG </a:t>
                      </a:r>
                    </a:p>
                    <a:p>
                      <a:pPr marL="0" marR="0" lvl="0" indent="0" algn="just" defTabSz="914400" rtl="0" eaLnBrk="1" fontAlgn="base" latinLnBrk="0" hangingPunct="1">
                        <a:lnSpc>
                          <a:spcPct val="100000"/>
                        </a:lnSpc>
                        <a:spcBef>
                          <a:spcPct val="0"/>
                        </a:spcBef>
                        <a:spcAft>
                          <a:spcPct val="0"/>
                        </a:spcAft>
                        <a:buClr>
                          <a:schemeClr val="bg1"/>
                        </a:buClr>
                        <a:buSzPct val="75000"/>
                        <a:buFontTx/>
                        <a:buNone/>
                        <a:tabLst/>
                      </a:pPr>
                      <a:r>
                        <a:rPr kumimoji="0" lang="en-US" altLang="zh-CN" sz="1400" b="1" i="0" u="none" strike="noStrike" cap="none" normalizeH="0" baseline="0" smtClean="0">
                          <a:ln>
                            <a:noFill/>
                          </a:ln>
                          <a:solidFill>
                            <a:srgbClr val="000000"/>
                          </a:solidFill>
                          <a:effectLst/>
                          <a:latin typeface="宋体" pitchFamily="2" charset="-122"/>
                          <a:ea typeface="宋体" pitchFamily="2" charset="-122"/>
                        </a:rPr>
                        <a:t>② </a:t>
                      </a:r>
                      <a:r>
                        <a:rPr kumimoji="0" lang="zh-CN" altLang="en-US" sz="1400" b="1" i="0" u="none" strike="noStrike" cap="none" normalizeH="0" baseline="0" smtClean="0">
                          <a:ln>
                            <a:noFill/>
                          </a:ln>
                          <a:solidFill>
                            <a:srgbClr val="000000"/>
                          </a:solidFill>
                          <a:effectLst/>
                          <a:latin typeface="宋体" pitchFamily="2" charset="-122"/>
                          <a:ea typeface="宋体" pitchFamily="2" charset="-122"/>
                        </a:rPr>
                        <a:t>病程中一次发作</a:t>
                      </a:r>
                      <a:r>
                        <a:rPr kumimoji="0" lang="en-US" altLang="zh-CN" sz="1400" b="1" i="0" u="none" strike="noStrike" cap="none" normalizeH="0" baseline="0" smtClean="0">
                          <a:ln>
                            <a:noFill/>
                          </a:ln>
                          <a:solidFill>
                            <a:srgbClr val="000000"/>
                          </a:solidFill>
                          <a:effectLst/>
                          <a:latin typeface="宋体" pitchFamily="2" charset="-122"/>
                          <a:ea typeface="宋体" pitchFamily="2" charset="-122"/>
                        </a:rPr>
                        <a:t>, </a:t>
                      </a:r>
                      <a:r>
                        <a:rPr kumimoji="0" lang="zh-CN" altLang="en-US" sz="1400" b="1" i="0" u="none" strike="noStrike" cap="none" normalizeH="0" baseline="0" smtClean="0">
                          <a:ln>
                            <a:noFill/>
                          </a:ln>
                          <a:solidFill>
                            <a:srgbClr val="000000"/>
                          </a:solidFill>
                          <a:effectLst/>
                          <a:latin typeface="宋体" pitchFamily="2" charset="-122"/>
                          <a:ea typeface="宋体" pitchFamily="2" charset="-122"/>
                        </a:rPr>
                        <a:t>两个分离病灶临床证据</a:t>
                      </a:r>
                      <a:r>
                        <a:rPr kumimoji="0" lang="en-US" altLang="zh-CN" sz="1400" b="1" i="0" u="none" strike="noStrike" cap="none" normalizeH="0" baseline="0" smtClean="0">
                          <a:ln>
                            <a:noFill/>
                          </a:ln>
                          <a:solidFill>
                            <a:srgbClr val="000000"/>
                          </a:solidFill>
                          <a:effectLst/>
                          <a:latin typeface="宋体" pitchFamily="2" charset="-122"/>
                          <a:ea typeface="宋体" pitchFamily="2" charset="-122"/>
                        </a:rPr>
                        <a:t>, CSF OB/IgG </a:t>
                      </a:r>
                    </a:p>
                    <a:p>
                      <a:pPr marL="0" marR="0" lvl="0" indent="0" algn="just" defTabSz="914400" rtl="0" eaLnBrk="1" fontAlgn="base" latinLnBrk="0" hangingPunct="1">
                        <a:lnSpc>
                          <a:spcPct val="100000"/>
                        </a:lnSpc>
                        <a:spcBef>
                          <a:spcPct val="0"/>
                        </a:spcBef>
                        <a:spcAft>
                          <a:spcPct val="0"/>
                        </a:spcAft>
                        <a:buClr>
                          <a:schemeClr val="bg1"/>
                        </a:buClr>
                        <a:buSzPct val="75000"/>
                        <a:buFontTx/>
                        <a:buNone/>
                        <a:tabLst/>
                      </a:pPr>
                      <a:r>
                        <a:rPr kumimoji="0" lang="en-US" altLang="zh-CN" sz="1400" b="1" i="0" u="none" strike="noStrike" cap="none" normalizeH="0" baseline="0" smtClean="0">
                          <a:ln>
                            <a:noFill/>
                          </a:ln>
                          <a:solidFill>
                            <a:srgbClr val="000000"/>
                          </a:solidFill>
                          <a:effectLst/>
                          <a:latin typeface="宋体" pitchFamily="2" charset="-122"/>
                          <a:ea typeface="宋体" pitchFamily="2" charset="-122"/>
                        </a:rPr>
                        <a:t>③ </a:t>
                      </a:r>
                      <a:r>
                        <a:rPr kumimoji="0" lang="zh-CN" altLang="en-US" sz="1400" b="1" i="0" u="none" strike="noStrike" cap="none" normalizeH="0" baseline="0" smtClean="0">
                          <a:ln>
                            <a:noFill/>
                          </a:ln>
                          <a:solidFill>
                            <a:srgbClr val="000000"/>
                          </a:solidFill>
                          <a:effectLst/>
                          <a:latin typeface="宋体" pitchFamily="2" charset="-122"/>
                          <a:ea typeface="宋体" pitchFamily="2" charset="-122"/>
                        </a:rPr>
                        <a:t>病程中一次发作</a:t>
                      </a:r>
                      <a:r>
                        <a:rPr kumimoji="0" lang="en-US" altLang="zh-CN" sz="1400" b="1" i="0" u="none" strike="noStrike" cap="none" normalizeH="0" baseline="0" smtClean="0">
                          <a:ln>
                            <a:noFill/>
                          </a:ln>
                          <a:solidFill>
                            <a:srgbClr val="000000"/>
                          </a:solidFill>
                          <a:effectLst/>
                          <a:latin typeface="宋体" pitchFamily="2" charset="-122"/>
                          <a:ea typeface="宋体" pitchFamily="2" charset="-122"/>
                        </a:rPr>
                        <a:t>, </a:t>
                      </a:r>
                      <a:r>
                        <a:rPr kumimoji="0" lang="zh-CN" altLang="en-US" sz="1400" b="1" i="0" u="none" strike="noStrike" cap="none" normalizeH="0" baseline="0" smtClean="0">
                          <a:ln>
                            <a:noFill/>
                          </a:ln>
                          <a:solidFill>
                            <a:srgbClr val="000000"/>
                          </a:solidFill>
                          <a:effectLst/>
                          <a:latin typeface="宋体" pitchFamily="2" charset="-122"/>
                          <a:ea typeface="宋体" pitchFamily="2" charset="-122"/>
                        </a:rPr>
                        <a:t>一处病变临床证据和另一病变亚临床证据</a:t>
                      </a:r>
                      <a:r>
                        <a:rPr kumimoji="0" lang="en-US" altLang="zh-CN" sz="1400" b="1" i="0" u="none" strike="noStrike" cap="none" normalizeH="0" baseline="0" smtClean="0">
                          <a:ln>
                            <a:noFill/>
                          </a:ln>
                          <a:solidFill>
                            <a:srgbClr val="000000"/>
                          </a:solidFill>
                          <a:effectLst/>
                          <a:latin typeface="宋体" pitchFamily="2" charset="-122"/>
                          <a:ea typeface="宋体" pitchFamily="2" charset="-122"/>
                        </a:rPr>
                        <a:t>, CSF OB/IgG</a:t>
                      </a:r>
                    </a:p>
                  </a:txBody>
                  <a:tcPr anchor="ctr" horzOverflow="overflow">
                    <a:lnL>
                      <a:noFill/>
                    </a:lnL>
                    <a:lnR cap="flat">
                      <a:noFill/>
                    </a:lnR>
                    <a:lnT>
                      <a:noFill/>
                    </a:lnT>
                    <a:lnB>
                      <a:noFill/>
                    </a:lnB>
                    <a:lnTlToBr>
                      <a:noFill/>
                    </a:lnTlToBr>
                    <a:lnBlToTr>
                      <a:noFill/>
                    </a:lnBlToTr>
                    <a:solidFill>
                      <a:srgbClr val="D7E9D7"/>
                    </a:solidFill>
                  </a:tcPr>
                </a:tc>
              </a:tr>
              <a:tr h="727075">
                <a:tc>
                  <a:txBody>
                    <a:bodyPr/>
                    <a:lstStyle/>
                    <a:p>
                      <a:pPr marL="0" marR="0" lvl="0" indent="0" algn="l" defTabSz="914400" rtl="0" eaLnBrk="1" fontAlgn="base" latinLnBrk="0" hangingPunct="1">
                        <a:lnSpc>
                          <a:spcPct val="100000"/>
                        </a:lnSpc>
                        <a:spcBef>
                          <a:spcPct val="0"/>
                        </a:spcBef>
                        <a:spcAft>
                          <a:spcPct val="0"/>
                        </a:spcAft>
                        <a:buClr>
                          <a:schemeClr val="bg1"/>
                        </a:buClr>
                        <a:buSzPct val="75000"/>
                        <a:buFontTx/>
                        <a:buNone/>
                        <a:tabLst/>
                      </a:pPr>
                      <a:r>
                        <a:rPr kumimoji="0" lang="en-US" altLang="zh-CN" sz="1400" b="1" i="0" u="none" strike="noStrike" cap="none" normalizeH="0" baseline="0" smtClean="0">
                          <a:ln>
                            <a:noFill/>
                          </a:ln>
                          <a:solidFill>
                            <a:srgbClr val="000000"/>
                          </a:solidFill>
                          <a:effectLst/>
                          <a:latin typeface="宋体" pitchFamily="2" charset="-122"/>
                          <a:ea typeface="宋体" pitchFamily="2" charset="-122"/>
                        </a:rPr>
                        <a:t>3.</a:t>
                      </a:r>
                      <a:r>
                        <a:rPr kumimoji="0" lang="zh-CN" altLang="en-US" sz="1400" b="1" i="0" u="none" strike="noStrike" cap="none" normalizeH="0" baseline="0" smtClean="0">
                          <a:ln>
                            <a:noFill/>
                          </a:ln>
                          <a:solidFill>
                            <a:srgbClr val="000000"/>
                          </a:solidFill>
                          <a:effectLst/>
                          <a:latin typeface="宋体" pitchFamily="2" charset="-122"/>
                          <a:ea typeface="宋体" pitchFamily="2" charset="-122"/>
                        </a:rPr>
                        <a:t>临床可能</a:t>
                      </a:r>
                      <a:r>
                        <a:rPr kumimoji="0" lang="en-US" altLang="zh-CN" sz="1400" b="1" i="0" u="none" strike="noStrike" cap="none" normalizeH="0" baseline="0" smtClean="0">
                          <a:ln>
                            <a:noFill/>
                          </a:ln>
                          <a:solidFill>
                            <a:srgbClr val="000000"/>
                          </a:solidFill>
                          <a:effectLst/>
                          <a:latin typeface="宋体" pitchFamily="2" charset="-122"/>
                          <a:ea typeface="宋体" pitchFamily="2" charset="-122"/>
                        </a:rPr>
                        <a:t>MS</a:t>
                      </a:r>
                    </a:p>
                    <a:p>
                      <a:pPr marL="0" marR="0" lvl="0" indent="0" algn="l" defTabSz="914400" rtl="0" eaLnBrk="1" fontAlgn="base" latinLnBrk="0" hangingPunct="1">
                        <a:lnSpc>
                          <a:spcPct val="100000"/>
                        </a:lnSpc>
                        <a:spcBef>
                          <a:spcPct val="0"/>
                        </a:spcBef>
                        <a:spcAft>
                          <a:spcPct val="0"/>
                        </a:spcAft>
                        <a:buClr>
                          <a:schemeClr val="bg1"/>
                        </a:buClr>
                        <a:buSzPct val="75000"/>
                        <a:buFontTx/>
                        <a:buNone/>
                        <a:tabLst/>
                      </a:pPr>
                      <a:r>
                        <a:rPr kumimoji="0" lang="en-US" altLang="zh-CN" sz="1400" b="1" i="1" u="none" strike="noStrike" cap="none" normalizeH="0" baseline="0" smtClean="0">
                          <a:ln>
                            <a:noFill/>
                          </a:ln>
                          <a:solidFill>
                            <a:srgbClr val="000000"/>
                          </a:solidFill>
                          <a:effectLst/>
                          <a:latin typeface="宋体" pitchFamily="2" charset="-122"/>
                          <a:ea typeface="宋体" pitchFamily="2" charset="-122"/>
                        </a:rPr>
                        <a:t>(clinicalprobableMS, CPMS)</a:t>
                      </a:r>
                    </a:p>
                  </a:txBody>
                  <a:tcPr anchor="ctr" horzOverflow="overflow">
                    <a:lnL cap="flat">
                      <a:noFill/>
                    </a:lnL>
                    <a:lnR>
                      <a:noFill/>
                    </a:lnR>
                    <a:lnT>
                      <a:noFill/>
                    </a:lnT>
                    <a:lnB>
                      <a:noFill/>
                    </a:lnB>
                    <a:lnTlToBr>
                      <a:noFill/>
                    </a:lnTlToBr>
                    <a:lnBlToTr>
                      <a:noFill/>
                    </a:lnBlToTr>
                    <a:solidFill>
                      <a:srgbClr val="C3DCC2"/>
                    </a:solidFill>
                  </a:tcPr>
                </a:tc>
                <a:tc>
                  <a:txBody>
                    <a:bodyPr/>
                    <a:lstStyle/>
                    <a:p>
                      <a:pPr marL="0" marR="0" lvl="0" indent="0" algn="just" defTabSz="914400" rtl="0" eaLnBrk="1" fontAlgn="base" latinLnBrk="0" hangingPunct="1">
                        <a:lnSpc>
                          <a:spcPct val="100000"/>
                        </a:lnSpc>
                        <a:spcBef>
                          <a:spcPct val="0"/>
                        </a:spcBef>
                        <a:spcAft>
                          <a:spcPct val="0"/>
                        </a:spcAft>
                        <a:buClr>
                          <a:schemeClr val="bg1"/>
                        </a:buClr>
                        <a:buSzPct val="75000"/>
                        <a:buFontTx/>
                        <a:buNone/>
                        <a:tabLst/>
                      </a:pPr>
                      <a:r>
                        <a:rPr kumimoji="0" lang="en-US" altLang="zh-CN" sz="1400" b="1" i="0" u="none" strike="noStrike" cap="none" normalizeH="0" baseline="0" smtClean="0">
                          <a:ln>
                            <a:noFill/>
                          </a:ln>
                          <a:solidFill>
                            <a:srgbClr val="000000"/>
                          </a:solidFill>
                          <a:effectLst/>
                          <a:latin typeface="宋体" pitchFamily="2" charset="-122"/>
                          <a:ea typeface="宋体" pitchFamily="2" charset="-122"/>
                        </a:rPr>
                        <a:t>① </a:t>
                      </a:r>
                      <a:r>
                        <a:rPr kumimoji="0" lang="zh-CN" altLang="en-US" sz="1400" b="1" i="0" u="none" strike="noStrike" cap="none" normalizeH="0" baseline="0" smtClean="0">
                          <a:ln>
                            <a:noFill/>
                          </a:ln>
                          <a:solidFill>
                            <a:srgbClr val="000000"/>
                          </a:solidFill>
                          <a:effectLst/>
                          <a:latin typeface="宋体" pitchFamily="2" charset="-122"/>
                          <a:ea typeface="宋体" pitchFamily="2" charset="-122"/>
                        </a:rPr>
                        <a:t>病程中两次发作</a:t>
                      </a:r>
                      <a:r>
                        <a:rPr kumimoji="0" lang="en-US" altLang="zh-CN" sz="1400" b="1" i="0" u="none" strike="noStrike" cap="none" normalizeH="0" baseline="0" smtClean="0">
                          <a:ln>
                            <a:noFill/>
                          </a:ln>
                          <a:solidFill>
                            <a:srgbClr val="000000"/>
                          </a:solidFill>
                          <a:effectLst/>
                          <a:latin typeface="宋体" pitchFamily="2" charset="-122"/>
                          <a:ea typeface="宋体" pitchFamily="2" charset="-122"/>
                        </a:rPr>
                        <a:t>, </a:t>
                      </a:r>
                      <a:r>
                        <a:rPr kumimoji="0" lang="zh-CN" altLang="en-US" sz="1400" b="1" i="0" u="none" strike="noStrike" cap="none" normalizeH="0" baseline="0" smtClean="0">
                          <a:ln>
                            <a:noFill/>
                          </a:ln>
                          <a:solidFill>
                            <a:srgbClr val="000000"/>
                          </a:solidFill>
                          <a:effectLst/>
                          <a:latin typeface="宋体" pitchFamily="2" charset="-122"/>
                          <a:ea typeface="宋体" pitchFamily="2" charset="-122"/>
                        </a:rPr>
                        <a:t>一处病变的临床证据 </a:t>
                      </a:r>
                    </a:p>
                    <a:p>
                      <a:pPr marL="0" marR="0" lvl="0" indent="0" algn="just" defTabSz="914400" rtl="0" eaLnBrk="1" fontAlgn="base" latinLnBrk="0" hangingPunct="1">
                        <a:lnSpc>
                          <a:spcPct val="100000"/>
                        </a:lnSpc>
                        <a:spcBef>
                          <a:spcPct val="0"/>
                        </a:spcBef>
                        <a:spcAft>
                          <a:spcPct val="0"/>
                        </a:spcAft>
                        <a:buClr>
                          <a:schemeClr val="bg1"/>
                        </a:buClr>
                        <a:buSzPct val="75000"/>
                        <a:buFontTx/>
                        <a:buNone/>
                        <a:tabLst/>
                      </a:pPr>
                      <a:r>
                        <a:rPr kumimoji="0" lang="zh-CN" altLang="en-US" sz="1400" b="1" i="0" u="none" strike="noStrike" cap="none" normalizeH="0" baseline="0" smtClean="0">
                          <a:ln>
                            <a:noFill/>
                          </a:ln>
                          <a:solidFill>
                            <a:srgbClr val="000000"/>
                          </a:solidFill>
                          <a:effectLst/>
                          <a:latin typeface="宋体" pitchFamily="2" charset="-122"/>
                          <a:ea typeface="宋体" pitchFamily="2" charset="-122"/>
                        </a:rPr>
                        <a:t>② 病程中一次发作</a:t>
                      </a:r>
                      <a:r>
                        <a:rPr kumimoji="0" lang="en-US" altLang="zh-CN" sz="1400" b="1" i="0" u="none" strike="noStrike" cap="none" normalizeH="0" baseline="0" smtClean="0">
                          <a:ln>
                            <a:noFill/>
                          </a:ln>
                          <a:solidFill>
                            <a:srgbClr val="000000"/>
                          </a:solidFill>
                          <a:effectLst/>
                          <a:latin typeface="宋体" pitchFamily="2" charset="-122"/>
                          <a:ea typeface="宋体" pitchFamily="2" charset="-122"/>
                        </a:rPr>
                        <a:t>, </a:t>
                      </a:r>
                      <a:r>
                        <a:rPr kumimoji="0" lang="zh-CN" altLang="en-US" sz="1400" b="1" i="0" u="none" strike="noStrike" cap="none" normalizeH="0" baseline="0" smtClean="0">
                          <a:ln>
                            <a:noFill/>
                          </a:ln>
                          <a:solidFill>
                            <a:srgbClr val="000000"/>
                          </a:solidFill>
                          <a:effectLst/>
                          <a:latin typeface="宋体" pitchFamily="2" charset="-122"/>
                          <a:ea typeface="宋体" pitchFamily="2" charset="-122"/>
                        </a:rPr>
                        <a:t>两个不同部位病变临床证据 </a:t>
                      </a:r>
                    </a:p>
                    <a:p>
                      <a:pPr marL="0" marR="0" lvl="0" indent="0" algn="just" defTabSz="914400" rtl="0" eaLnBrk="1" fontAlgn="base" latinLnBrk="0" hangingPunct="1">
                        <a:lnSpc>
                          <a:spcPct val="100000"/>
                        </a:lnSpc>
                        <a:spcBef>
                          <a:spcPct val="0"/>
                        </a:spcBef>
                        <a:spcAft>
                          <a:spcPct val="0"/>
                        </a:spcAft>
                        <a:buClr>
                          <a:schemeClr val="bg1"/>
                        </a:buClr>
                        <a:buSzPct val="75000"/>
                        <a:buFontTx/>
                        <a:buNone/>
                        <a:tabLst/>
                      </a:pPr>
                      <a:r>
                        <a:rPr kumimoji="0" lang="zh-CN" altLang="en-US" sz="1400" b="1" i="0" u="none" strike="noStrike" cap="none" normalizeH="0" baseline="0" smtClean="0">
                          <a:ln>
                            <a:noFill/>
                          </a:ln>
                          <a:solidFill>
                            <a:srgbClr val="000000"/>
                          </a:solidFill>
                          <a:effectLst/>
                          <a:latin typeface="宋体" pitchFamily="2" charset="-122"/>
                          <a:ea typeface="宋体" pitchFamily="2" charset="-122"/>
                        </a:rPr>
                        <a:t>③ 病程中一次发作</a:t>
                      </a:r>
                      <a:r>
                        <a:rPr kumimoji="0" lang="en-US" altLang="zh-CN" sz="1400" b="1" i="0" u="none" strike="noStrike" cap="none" normalizeH="0" baseline="0" smtClean="0">
                          <a:ln>
                            <a:noFill/>
                          </a:ln>
                          <a:solidFill>
                            <a:srgbClr val="000000"/>
                          </a:solidFill>
                          <a:effectLst/>
                          <a:latin typeface="宋体" pitchFamily="2" charset="-122"/>
                          <a:ea typeface="宋体" pitchFamily="2" charset="-122"/>
                        </a:rPr>
                        <a:t>, </a:t>
                      </a:r>
                      <a:r>
                        <a:rPr kumimoji="0" lang="zh-CN" altLang="en-US" sz="1400" b="1" i="0" u="none" strike="noStrike" cap="none" normalizeH="0" baseline="0" smtClean="0">
                          <a:ln>
                            <a:noFill/>
                          </a:ln>
                          <a:solidFill>
                            <a:srgbClr val="000000"/>
                          </a:solidFill>
                          <a:effectLst/>
                          <a:latin typeface="宋体" pitchFamily="2" charset="-122"/>
                          <a:ea typeface="宋体" pitchFamily="2" charset="-122"/>
                        </a:rPr>
                        <a:t>一处病变临床证据和另一部位病变亚临床证据</a:t>
                      </a:r>
                    </a:p>
                  </a:txBody>
                  <a:tcPr anchor="ctr" horzOverflow="overflow">
                    <a:lnL>
                      <a:noFill/>
                    </a:lnL>
                    <a:lnR cap="flat">
                      <a:noFill/>
                    </a:lnR>
                    <a:lnT>
                      <a:noFill/>
                    </a:lnT>
                    <a:lnB>
                      <a:noFill/>
                    </a:lnB>
                    <a:lnTlToBr>
                      <a:noFill/>
                    </a:lnTlToBr>
                    <a:lnBlToTr>
                      <a:noFill/>
                    </a:lnBlToTr>
                    <a:solidFill>
                      <a:srgbClr val="D7E9D7"/>
                    </a:solidFill>
                  </a:tcPr>
                </a:tc>
              </a:tr>
              <a:tr h="712788">
                <a:tc>
                  <a:txBody>
                    <a:bodyPr/>
                    <a:lstStyle/>
                    <a:p>
                      <a:pPr marL="0" marR="0" lvl="0" indent="0" algn="l" defTabSz="914400" rtl="0" eaLnBrk="1" fontAlgn="base" latinLnBrk="0" hangingPunct="1">
                        <a:lnSpc>
                          <a:spcPct val="100000"/>
                        </a:lnSpc>
                        <a:spcBef>
                          <a:spcPct val="0"/>
                        </a:spcBef>
                        <a:spcAft>
                          <a:spcPct val="0"/>
                        </a:spcAft>
                        <a:buClr>
                          <a:schemeClr val="bg1"/>
                        </a:buClr>
                        <a:buSzPct val="75000"/>
                        <a:buFontTx/>
                        <a:buNone/>
                        <a:tabLst/>
                      </a:pPr>
                      <a:r>
                        <a:rPr kumimoji="0" lang="en-US" altLang="zh-CN" sz="1400" b="1" i="0" u="none" strike="noStrike" cap="none" normalizeH="0" baseline="0" smtClean="0">
                          <a:ln>
                            <a:noFill/>
                          </a:ln>
                          <a:solidFill>
                            <a:srgbClr val="000000"/>
                          </a:solidFill>
                          <a:effectLst/>
                          <a:latin typeface="宋体" pitchFamily="2" charset="-122"/>
                          <a:ea typeface="宋体" pitchFamily="2" charset="-122"/>
                        </a:rPr>
                        <a:t>4.</a:t>
                      </a:r>
                      <a:r>
                        <a:rPr kumimoji="0" lang="zh-CN" altLang="en-US" sz="1400" b="1" i="0" u="none" strike="noStrike" cap="none" normalizeH="0" baseline="0" smtClean="0">
                          <a:ln>
                            <a:noFill/>
                          </a:ln>
                          <a:solidFill>
                            <a:srgbClr val="000000"/>
                          </a:solidFill>
                          <a:effectLst/>
                          <a:latin typeface="宋体" pitchFamily="2" charset="-122"/>
                          <a:ea typeface="宋体" pitchFamily="2" charset="-122"/>
                        </a:rPr>
                        <a:t>实验室检查支持可能</a:t>
                      </a:r>
                      <a:r>
                        <a:rPr kumimoji="0" lang="en-US" altLang="zh-CN" sz="1400" b="1" i="0" u="none" strike="noStrike" cap="none" normalizeH="0" baseline="0" smtClean="0">
                          <a:ln>
                            <a:noFill/>
                          </a:ln>
                          <a:solidFill>
                            <a:srgbClr val="000000"/>
                          </a:solidFill>
                          <a:effectLst/>
                          <a:latin typeface="宋体" pitchFamily="2" charset="-122"/>
                          <a:ea typeface="宋体" pitchFamily="2" charset="-122"/>
                        </a:rPr>
                        <a:t>MS </a:t>
                      </a:r>
                      <a:r>
                        <a:rPr kumimoji="0" lang="en-US" altLang="zh-CN" sz="1400" b="1" i="1" u="none" strike="noStrike" cap="none" normalizeH="0" baseline="0" smtClean="0">
                          <a:ln>
                            <a:noFill/>
                          </a:ln>
                          <a:solidFill>
                            <a:srgbClr val="000000"/>
                          </a:solidFill>
                          <a:effectLst/>
                          <a:latin typeface="宋体" pitchFamily="2" charset="-122"/>
                          <a:ea typeface="宋体" pitchFamily="2" charset="-122"/>
                        </a:rPr>
                        <a:t>(laboratory-supported probable MS, LSPMS)</a:t>
                      </a:r>
                    </a:p>
                  </a:txBody>
                  <a:tcPr anchor="ctr" horzOverflow="overflow">
                    <a:lnL cap="flat">
                      <a:noFill/>
                    </a:lnL>
                    <a:lnR>
                      <a:noFill/>
                    </a:lnR>
                    <a:lnT>
                      <a:noFill/>
                    </a:lnT>
                    <a:lnB w="25400" cap="flat" cmpd="sng" algn="ctr">
                      <a:solidFill>
                        <a:srgbClr val="000000"/>
                      </a:solidFill>
                      <a:prstDash val="solid"/>
                      <a:miter lim="800000"/>
                      <a:headEnd type="none" w="med" len="med"/>
                      <a:tailEnd type="none" w="med" len="med"/>
                    </a:lnB>
                    <a:lnTlToBr>
                      <a:noFill/>
                    </a:lnTlToBr>
                    <a:lnBlToTr>
                      <a:noFill/>
                    </a:lnBlToTr>
                    <a:solidFill>
                      <a:srgbClr val="C3DCC2"/>
                    </a:solidFill>
                  </a:tcPr>
                </a:tc>
                <a:tc>
                  <a:txBody>
                    <a:bodyPr/>
                    <a:lstStyle/>
                    <a:p>
                      <a:pPr marL="0" marR="0" lvl="0" indent="0" algn="just" defTabSz="914400" rtl="0" eaLnBrk="1" fontAlgn="base" latinLnBrk="0" hangingPunct="1">
                        <a:lnSpc>
                          <a:spcPct val="100000"/>
                        </a:lnSpc>
                        <a:spcBef>
                          <a:spcPct val="0"/>
                        </a:spcBef>
                        <a:spcAft>
                          <a:spcPct val="0"/>
                        </a:spcAft>
                        <a:buClr>
                          <a:schemeClr val="bg1"/>
                        </a:buClr>
                        <a:buSzPct val="75000"/>
                        <a:buFontTx/>
                        <a:buNone/>
                        <a:tabLst/>
                      </a:pPr>
                      <a:r>
                        <a:rPr kumimoji="0" lang="zh-CN" altLang="en-US" sz="1400" b="1" i="0" u="none" strike="noStrike" cap="none" normalizeH="0" baseline="0" dirty="0" smtClean="0">
                          <a:ln>
                            <a:noFill/>
                          </a:ln>
                          <a:solidFill>
                            <a:srgbClr val="000000"/>
                          </a:solidFill>
                          <a:effectLst/>
                          <a:latin typeface="宋体" pitchFamily="2" charset="-122"/>
                          <a:ea typeface="宋体" pitchFamily="2" charset="-122"/>
                        </a:rPr>
                        <a:t>病程中两次发作</a:t>
                      </a:r>
                      <a:r>
                        <a:rPr kumimoji="0" lang="en-US" altLang="zh-CN" sz="1400" b="1" i="0" u="none" strike="noStrike" cap="none" normalizeH="0" baseline="0" dirty="0" smtClean="0">
                          <a:ln>
                            <a:noFill/>
                          </a:ln>
                          <a:solidFill>
                            <a:srgbClr val="000000"/>
                          </a:solidFill>
                          <a:effectLst/>
                          <a:latin typeface="宋体" pitchFamily="2" charset="-122"/>
                          <a:ea typeface="宋体" pitchFamily="2" charset="-122"/>
                        </a:rPr>
                        <a:t>, CSF OB/</a:t>
                      </a:r>
                      <a:r>
                        <a:rPr kumimoji="0" lang="en-US" altLang="zh-CN" sz="1400" b="1" i="0" u="none" strike="noStrike" cap="none" normalizeH="0" baseline="0" dirty="0" err="1" smtClean="0">
                          <a:ln>
                            <a:noFill/>
                          </a:ln>
                          <a:solidFill>
                            <a:srgbClr val="000000"/>
                          </a:solidFill>
                          <a:effectLst/>
                          <a:latin typeface="宋体" pitchFamily="2" charset="-122"/>
                          <a:ea typeface="宋体" pitchFamily="2" charset="-122"/>
                        </a:rPr>
                        <a:t>IgG</a:t>
                      </a:r>
                      <a:r>
                        <a:rPr kumimoji="0" lang="zh-CN" altLang="en-US" sz="1400" b="1" i="0" u="none" strike="noStrike" cap="none" normalizeH="0" baseline="0" dirty="0" smtClean="0">
                          <a:ln>
                            <a:noFill/>
                          </a:ln>
                          <a:solidFill>
                            <a:srgbClr val="000000"/>
                          </a:solidFill>
                          <a:effectLst/>
                          <a:latin typeface="宋体" pitchFamily="2" charset="-122"/>
                          <a:ea typeface="宋体" pitchFamily="2" charset="-122"/>
                        </a:rPr>
                        <a:t>，两次发作须累及</a:t>
                      </a:r>
                      <a:r>
                        <a:rPr kumimoji="0" lang="en-US" altLang="zh-CN" sz="1400" b="1" i="0" u="none" strike="noStrike" cap="none" normalizeH="0" baseline="0" dirty="0" smtClean="0">
                          <a:ln>
                            <a:noFill/>
                          </a:ln>
                          <a:solidFill>
                            <a:srgbClr val="000000"/>
                          </a:solidFill>
                          <a:effectLst/>
                          <a:latin typeface="宋体" pitchFamily="2" charset="-122"/>
                          <a:ea typeface="宋体" pitchFamily="2" charset="-122"/>
                        </a:rPr>
                        <a:t>CNS</a:t>
                      </a:r>
                      <a:r>
                        <a:rPr kumimoji="0" lang="zh-CN" altLang="en-US" sz="1400" b="1" i="0" u="none" strike="noStrike" cap="none" normalizeH="0" baseline="0" dirty="0" smtClean="0">
                          <a:ln>
                            <a:noFill/>
                          </a:ln>
                          <a:solidFill>
                            <a:srgbClr val="000000"/>
                          </a:solidFill>
                          <a:effectLst/>
                          <a:latin typeface="宋体" pitchFamily="2" charset="-122"/>
                          <a:ea typeface="宋体" pitchFamily="2" charset="-122"/>
                        </a:rPr>
                        <a:t>不同部位</a:t>
                      </a:r>
                      <a:r>
                        <a:rPr kumimoji="0" lang="en-US" altLang="zh-CN" sz="1400" b="1" i="0" u="none" strike="noStrike" cap="none" normalizeH="0" baseline="0" dirty="0" smtClean="0">
                          <a:ln>
                            <a:noFill/>
                          </a:ln>
                          <a:solidFill>
                            <a:srgbClr val="000000"/>
                          </a:solidFill>
                          <a:effectLst/>
                          <a:latin typeface="宋体" pitchFamily="2" charset="-122"/>
                          <a:ea typeface="宋体" pitchFamily="2" charset="-122"/>
                        </a:rPr>
                        <a:t>, </a:t>
                      </a:r>
                      <a:r>
                        <a:rPr kumimoji="0" lang="zh-CN" altLang="en-US" sz="1400" b="1" i="0" u="none" strike="noStrike" cap="none" normalizeH="0" baseline="0" dirty="0" smtClean="0">
                          <a:ln>
                            <a:noFill/>
                          </a:ln>
                          <a:solidFill>
                            <a:srgbClr val="000000"/>
                          </a:solidFill>
                          <a:effectLst/>
                          <a:latin typeface="宋体" pitchFamily="2" charset="-122"/>
                          <a:ea typeface="宋体" pitchFamily="2" charset="-122"/>
                        </a:rPr>
                        <a:t>须间隔至少一个月</a:t>
                      </a:r>
                      <a:r>
                        <a:rPr kumimoji="0" lang="en-US" altLang="zh-CN" sz="1400" b="1" i="0" u="none" strike="noStrike" cap="none" normalizeH="0" baseline="0" dirty="0" smtClean="0">
                          <a:ln>
                            <a:noFill/>
                          </a:ln>
                          <a:solidFill>
                            <a:srgbClr val="000000"/>
                          </a:solidFill>
                          <a:effectLst/>
                          <a:latin typeface="宋体" pitchFamily="2" charset="-122"/>
                          <a:ea typeface="宋体" pitchFamily="2" charset="-122"/>
                        </a:rPr>
                        <a:t>, </a:t>
                      </a:r>
                      <a:r>
                        <a:rPr kumimoji="0" lang="zh-CN" altLang="en-US" sz="1400" b="1" i="0" u="none" strike="noStrike" cap="none" normalizeH="0" baseline="0" dirty="0" smtClean="0">
                          <a:ln>
                            <a:noFill/>
                          </a:ln>
                          <a:solidFill>
                            <a:srgbClr val="000000"/>
                          </a:solidFill>
                          <a:effectLst/>
                          <a:latin typeface="宋体" pitchFamily="2" charset="-122"/>
                          <a:ea typeface="宋体" pitchFamily="2" charset="-122"/>
                        </a:rPr>
                        <a:t>每次发作须持续</a:t>
                      </a:r>
                      <a:r>
                        <a:rPr kumimoji="0" lang="en-US" altLang="zh-CN" sz="1400" b="1" i="0" u="none" strike="noStrike" cap="none" normalizeH="0" baseline="0" dirty="0" smtClean="0">
                          <a:ln>
                            <a:noFill/>
                          </a:ln>
                          <a:solidFill>
                            <a:srgbClr val="000000"/>
                          </a:solidFill>
                          <a:effectLst/>
                          <a:latin typeface="宋体" pitchFamily="2" charset="-122"/>
                          <a:ea typeface="宋体" pitchFamily="2" charset="-122"/>
                        </a:rPr>
                        <a:t>24</a:t>
                      </a:r>
                      <a:r>
                        <a:rPr kumimoji="0" lang="zh-CN" altLang="en-US" sz="1400" b="1" i="0" u="none" strike="noStrike" cap="none" normalizeH="0" baseline="0" dirty="0" smtClean="0">
                          <a:ln>
                            <a:noFill/>
                          </a:ln>
                          <a:solidFill>
                            <a:srgbClr val="000000"/>
                          </a:solidFill>
                          <a:effectLst/>
                          <a:latin typeface="宋体" pitchFamily="2" charset="-122"/>
                          <a:ea typeface="宋体" pitchFamily="2" charset="-122"/>
                        </a:rPr>
                        <a:t>小时</a:t>
                      </a:r>
                    </a:p>
                  </a:txBody>
                  <a:tcPr anchor="ctr" horzOverflow="overflow">
                    <a:lnL>
                      <a:noFill/>
                    </a:lnL>
                    <a:lnR cap="flat">
                      <a:noFill/>
                    </a:lnR>
                    <a:lnT>
                      <a:noFill/>
                    </a:lnT>
                    <a:lnB w="25400" cap="flat" cmpd="sng" algn="ctr">
                      <a:solidFill>
                        <a:srgbClr val="000000"/>
                      </a:solidFill>
                      <a:prstDash val="solid"/>
                      <a:miter lim="800000"/>
                      <a:headEnd type="none" w="med" len="med"/>
                      <a:tailEnd type="none" w="med" len="med"/>
                    </a:lnB>
                    <a:lnTlToBr>
                      <a:noFill/>
                    </a:lnTlToBr>
                    <a:lnBlToTr>
                      <a:noFill/>
                    </a:lnBlToTr>
                    <a:solidFill>
                      <a:srgbClr val="D7E9D7"/>
                    </a:solidFill>
                  </a:tcPr>
                </a:tc>
              </a:tr>
            </a:tbl>
          </a:graphicData>
        </a:graphic>
      </p:graphicFrame>
      <p:sp>
        <p:nvSpPr>
          <p:cNvPr id="4" name="AutoShape 34"/>
          <p:cNvSpPr>
            <a:spLocks noChangeArrowheads="1"/>
          </p:cNvSpPr>
          <p:nvPr/>
        </p:nvSpPr>
        <p:spPr bwMode="auto">
          <a:xfrm>
            <a:off x="719139" y="685800"/>
            <a:ext cx="4081462" cy="727075"/>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Diagnosis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6646"/>
                                        </p:tgtEl>
                                        <p:attrNameLst>
                                          <p:attrName>style.visibility</p:attrName>
                                        </p:attrNameLst>
                                      </p:cBhvr>
                                      <p:to>
                                        <p:strVal val="visible"/>
                                      </p:to>
                                    </p:set>
                                    <p:animEffect transition="in" filter="wipe(up)">
                                      <p:cBhvr>
                                        <p:cTn id="7" dur="1000"/>
                                        <p:tgtEl>
                                          <p:spTgt spid="196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8594" name="Rectangle 2"/>
          <p:cNvSpPr>
            <a:spLocks noGrp="1" noChangeArrowheads="1"/>
          </p:cNvSpPr>
          <p:nvPr>
            <p:ph type="body" sz="half" idx="1"/>
          </p:nvPr>
        </p:nvSpPr>
        <p:spPr>
          <a:xfrm>
            <a:off x="719138" y="1438275"/>
            <a:ext cx="7496200" cy="776279"/>
          </a:xfrm>
          <a:noFill/>
        </p:spPr>
        <p:txBody>
          <a:bodyPr>
            <a:normAutofit fontScale="85000" lnSpcReduction="20000"/>
          </a:bodyPr>
          <a:lstStyle/>
          <a:p>
            <a:pPr>
              <a:buNone/>
            </a:pPr>
            <a:endParaRPr lang="zh-CN" altLang="en-US" sz="2800" b="1" dirty="0">
              <a:latin typeface="楷体_GB2312" pitchFamily="49" charset="-122"/>
              <a:ea typeface="楷体_GB2312" pitchFamily="49" charset="-122"/>
            </a:endParaRPr>
          </a:p>
          <a:p>
            <a:pPr>
              <a:spcBef>
                <a:spcPct val="10000"/>
              </a:spcBef>
              <a:buFont typeface="Wingdings" pitchFamily="2" charset="2"/>
              <a:buNone/>
            </a:pPr>
            <a:r>
              <a:rPr lang="en-US" altLang="zh-CN" sz="2800" b="1" dirty="0" smtClean="0">
                <a:latin typeface="楷体_GB2312" pitchFamily="49" charset="-122"/>
                <a:ea typeface="楷体_GB2312" pitchFamily="49" charset="-122"/>
              </a:rPr>
              <a:t>McDonald</a:t>
            </a:r>
            <a:r>
              <a:rPr lang="zh-CN" altLang="en-US" sz="2800" b="1" dirty="0">
                <a:latin typeface="楷体_GB2312" pitchFamily="49" charset="-122"/>
                <a:ea typeface="楷体_GB2312" pitchFamily="49" charset="-122"/>
              </a:rPr>
              <a:t>（</a:t>
            </a:r>
            <a:r>
              <a:rPr lang="en-US" altLang="zh-CN" sz="2800" b="1" dirty="0" smtClean="0">
                <a:latin typeface="楷体_GB2312" pitchFamily="49" charset="-122"/>
                <a:ea typeface="楷体_GB2312" pitchFamily="49" charset="-122"/>
              </a:rPr>
              <a:t>2005</a:t>
            </a:r>
            <a:r>
              <a:rPr lang="zh-CN" altLang="en-US" sz="2800" b="1" dirty="0" smtClean="0">
                <a:latin typeface="楷体_GB2312" pitchFamily="49" charset="-122"/>
                <a:ea typeface="楷体_GB2312" pitchFamily="49" charset="-122"/>
              </a:rPr>
              <a:t>）</a:t>
            </a:r>
            <a:r>
              <a:rPr lang="en-US" altLang="zh-CN" sz="2800" b="1" dirty="0">
                <a:latin typeface="楷体_GB2312" pitchFamily="49" charset="-122"/>
                <a:ea typeface="楷体_GB2312" pitchFamily="49" charset="-122"/>
              </a:rPr>
              <a:t>MS</a:t>
            </a:r>
            <a:r>
              <a:rPr lang="zh-CN" altLang="en-US" sz="2800" b="1" dirty="0">
                <a:latin typeface="楷体_GB2312" pitchFamily="49" charset="-122"/>
                <a:ea typeface="楷体_GB2312" pitchFamily="49" charset="-122"/>
              </a:rPr>
              <a:t>诊断标准</a:t>
            </a:r>
          </a:p>
        </p:txBody>
      </p:sp>
      <p:graphicFrame>
        <p:nvGraphicFramePr>
          <p:cNvPr id="238668" name="Group 76"/>
          <p:cNvGraphicFramePr>
            <a:graphicFrameLocks noGrp="1"/>
          </p:cNvGraphicFramePr>
          <p:nvPr>
            <p:ph sz="half" idx="2"/>
          </p:nvPr>
        </p:nvGraphicFramePr>
        <p:xfrm>
          <a:off x="0" y="2590800"/>
          <a:ext cx="9144000" cy="3749040"/>
        </p:xfrm>
        <a:graphic>
          <a:graphicData uri="http://schemas.openxmlformats.org/drawingml/2006/table">
            <a:tbl>
              <a:tblPr/>
              <a:tblGrid>
                <a:gridCol w="3170238"/>
                <a:gridCol w="5973762"/>
              </a:tblGrid>
              <a:tr h="287338">
                <a:tc>
                  <a:txBody>
                    <a:bodyPr/>
                    <a:lstStyle/>
                    <a:p>
                      <a:pPr marL="0" marR="0" lvl="0" indent="0" algn="ctr" defTabSz="914400" rtl="0" eaLnBrk="1" fontAlgn="base" latinLnBrk="0" hangingPunct="1">
                        <a:lnSpc>
                          <a:spcPct val="100000"/>
                        </a:lnSpc>
                        <a:spcBef>
                          <a:spcPct val="0"/>
                        </a:spcBef>
                        <a:spcAft>
                          <a:spcPct val="0"/>
                        </a:spcAft>
                        <a:buClr>
                          <a:schemeClr val="bg1"/>
                        </a:buClr>
                        <a:buSzPct val="75000"/>
                        <a:buFontTx/>
                        <a:buNone/>
                        <a:tabLst/>
                      </a:pPr>
                      <a:r>
                        <a:rPr kumimoji="0" lang="zh-CN" altLang="en-US" sz="1400" b="1" i="0" u="none" strike="noStrike" cap="none" normalizeH="0" baseline="0" dirty="0" smtClean="0">
                          <a:ln>
                            <a:noFill/>
                          </a:ln>
                          <a:solidFill>
                            <a:srgbClr val="000000"/>
                          </a:solidFill>
                          <a:effectLst/>
                          <a:latin typeface="宋体" pitchFamily="2" charset="-122"/>
                          <a:ea typeface="宋体" pitchFamily="2" charset="-122"/>
                        </a:rPr>
                        <a:t>临床表现</a:t>
                      </a:r>
                    </a:p>
                  </a:txBody>
                  <a:tcPr anchor="ctr" horzOverflow="overflow">
                    <a:lnL cap="flat">
                      <a:noFill/>
                    </a:lnL>
                    <a:lnR w="12700" cap="flat" cmpd="sng" algn="ctr">
                      <a:solidFill>
                        <a:schemeClr val="tx1"/>
                      </a:solidFill>
                      <a:prstDash val="solid"/>
                      <a:round/>
                      <a:headEnd type="none" w="med" len="med"/>
                      <a:tailEnd type="none" w="med" len="med"/>
                    </a:lnR>
                    <a:lnT w="25400" cap="flat" cmpd="sng" algn="ctr">
                      <a:solidFill>
                        <a:srgbClr val="000000"/>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A1C7A6"/>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75000"/>
                        <a:buFontTx/>
                        <a:buNone/>
                        <a:tabLst/>
                      </a:pPr>
                      <a:r>
                        <a:rPr kumimoji="0" lang="zh-CN" altLang="en-US" sz="1400" b="1" i="0" u="none" strike="noStrike" cap="none" normalizeH="0" baseline="0" smtClean="0">
                          <a:ln>
                            <a:noFill/>
                          </a:ln>
                          <a:solidFill>
                            <a:srgbClr val="000000"/>
                          </a:solidFill>
                          <a:effectLst/>
                          <a:latin typeface="宋体" pitchFamily="2" charset="-122"/>
                          <a:ea typeface="宋体" pitchFamily="2" charset="-122"/>
                        </a:rPr>
                        <a:t>附加证据</a:t>
                      </a:r>
                    </a:p>
                  </a:txBody>
                  <a:tcPr anchor="ctr" horzOverflow="overflow">
                    <a:lnL w="12700" cap="flat" cmpd="sng" algn="ctr">
                      <a:solidFill>
                        <a:schemeClr val="tx1"/>
                      </a:solidFill>
                      <a:prstDash val="solid"/>
                      <a:round/>
                      <a:headEnd type="none" w="med" len="med"/>
                      <a:tailEnd type="none" w="med" len="med"/>
                    </a:lnL>
                    <a:lnR cap="flat">
                      <a:noFill/>
                    </a:lnR>
                    <a:lnT w="25400" cap="flat" cmpd="sng" algn="ctr">
                      <a:solidFill>
                        <a:srgbClr val="000000"/>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A1C7A6"/>
                    </a:solidFill>
                  </a:tcPr>
                </a:tc>
              </a:tr>
              <a:tr h="493713">
                <a:tc>
                  <a:txBody>
                    <a:bodyPr/>
                    <a:lstStyle/>
                    <a:p>
                      <a:pPr marL="0" marR="0" lvl="0" indent="0" algn="l" defTabSz="914400" rtl="0" eaLnBrk="1" fontAlgn="base" latinLnBrk="0" hangingPunct="1">
                        <a:lnSpc>
                          <a:spcPct val="100000"/>
                        </a:lnSpc>
                        <a:spcBef>
                          <a:spcPct val="0"/>
                        </a:spcBef>
                        <a:spcAft>
                          <a:spcPct val="0"/>
                        </a:spcAft>
                        <a:buClr>
                          <a:schemeClr val="bg1"/>
                        </a:buClr>
                        <a:buSzPct val="75000"/>
                        <a:buFontTx/>
                        <a:buNone/>
                        <a:tabLst/>
                      </a:pPr>
                      <a:r>
                        <a:rPr kumimoji="0" lang="en-US" altLang="zh-CN" sz="1400" b="1" i="0" u="none" strike="noStrike" cap="none" normalizeH="0" baseline="0" smtClean="0">
                          <a:ln>
                            <a:noFill/>
                          </a:ln>
                          <a:solidFill>
                            <a:srgbClr val="000000"/>
                          </a:solidFill>
                          <a:effectLst/>
                          <a:latin typeface="宋体" pitchFamily="2" charset="-122"/>
                          <a:ea typeface="宋体" pitchFamily="2" charset="-122"/>
                        </a:rPr>
                        <a:t>2</a:t>
                      </a:r>
                      <a:r>
                        <a:rPr kumimoji="0" lang="zh-CN" altLang="en-US" sz="1400" b="1" i="0" u="none" strike="noStrike" cap="none" normalizeH="0" baseline="0" smtClean="0">
                          <a:ln>
                            <a:noFill/>
                          </a:ln>
                          <a:solidFill>
                            <a:srgbClr val="000000"/>
                          </a:solidFill>
                          <a:effectLst/>
                          <a:latin typeface="宋体" pitchFamily="2" charset="-122"/>
                          <a:ea typeface="宋体" pitchFamily="2" charset="-122"/>
                        </a:rPr>
                        <a:t>次或</a:t>
                      </a:r>
                      <a:r>
                        <a:rPr kumimoji="0" lang="en-US" altLang="zh-CN" sz="1400" b="1" i="0" u="none" strike="noStrike" cap="none" normalizeH="0" baseline="0" smtClean="0">
                          <a:ln>
                            <a:noFill/>
                          </a:ln>
                          <a:solidFill>
                            <a:srgbClr val="000000"/>
                          </a:solidFill>
                          <a:effectLst/>
                          <a:latin typeface="宋体" pitchFamily="2" charset="-122"/>
                          <a:ea typeface="宋体" pitchFamily="2" charset="-122"/>
                        </a:rPr>
                        <a:t>2</a:t>
                      </a:r>
                      <a:r>
                        <a:rPr kumimoji="0" lang="zh-CN" altLang="en-US" sz="1400" b="1" i="0" u="none" strike="noStrike" cap="none" normalizeH="0" baseline="0" smtClean="0">
                          <a:ln>
                            <a:noFill/>
                          </a:ln>
                          <a:solidFill>
                            <a:srgbClr val="000000"/>
                          </a:solidFill>
                          <a:effectLst/>
                          <a:latin typeface="宋体" pitchFamily="2" charset="-122"/>
                          <a:ea typeface="宋体" pitchFamily="2" charset="-122"/>
                        </a:rPr>
                        <a:t>次以上发作（复发）</a:t>
                      </a:r>
                    </a:p>
                    <a:p>
                      <a:pPr marL="0" marR="0" lvl="0" indent="0" algn="l" defTabSz="914400" rtl="0" eaLnBrk="1" fontAlgn="base" latinLnBrk="0" hangingPunct="1">
                        <a:lnSpc>
                          <a:spcPct val="100000"/>
                        </a:lnSpc>
                        <a:spcBef>
                          <a:spcPct val="0"/>
                        </a:spcBef>
                        <a:spcAft>
                          <a:spcPct val="0"/>
                        </a:spcAft>
                        <a:buClr>
                          <a:schemeClr val="bg1"/>
                        </a:buClr>
                        <a:buSzPct val="75000"/>
                        <a:buFontTx/>
                        <a:buNone/>
                        <a:tabLst/>
                      </a:pPr>
                      <a:r>
                        <a:rPr kumimoji="0" lang="zh-CN" altLang="en-US" sz="1400" b="1" i="0" u="none" strike="noStrike" cap="none" normalizeH="0" baseline="0" smtClean="0">
                          <a:ln>
                            <a:noFill/>
                          </a:ln>
                          <a:solidFill>
                            <a:srgbClr val="000000"/>
                          </a:solidFill>
                          <a:effectLst/>
                          <a:latin typeface="宋体" pitchFamily="2" charset="-122"/>
                          <a:ea typeface="宋体" pitchFamily="2" charset="-122"/>
                        </a:rPr>
                        <a:t>  临床证据提示</a:t>
                      </a:r>
                      <a:r>
                        <a:rPr kumimoji="0" lang="en-US" altLang="zh-CN" sz="1400" b="1" i="0" u="none" strike="noStrike" cap="none" normalizeH="0" baseline="0" smtClean="0">
                          <a:ln>
                            <a:noFill/>
                          </a:ln>
                          <a:solidFill>
                            <a:srgbClr val="000000"/>
                          </a:solidFill>
                          <a:effectLst/>
                          <a:latin typeface="宋体" pitchFamily="2" charset="-122"/>
                          <a:ea typeface="宋体" pitchFamily="2" charset="-122"/>
                        </a:rPr>
                        <a:t>2</a:t>
                      </a:r>
                      <a:r>
                        <a:rPr kumimoji="0" lang="zh-CN" altLang="en-US" sz="1400" b="1" i="0" u="none" strike="noStrike" cap="none" normalizeH="0" baseline="0" smtClean="0">
                          <a:ln>
                            <a:noFill/>
                          </a:ln>
                          <a:solidFill>
                            <a:srgbClr val="000000"/>
                          </a:solidFill>
                          <a:effectLst/>
                          <a:latin typeface="宋体" pitchFamily="2" charset="-122"/>
                          <a:ea typeface="宋体" pitchFamily="2" charset="-122"/>
                        </a:rPr>
                        <a:t>个以上不同部位病灶</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DCC2"/>
                    </a:solidFill>
                  </a:tcPr>
                </a:tc>
                <a:tc>
                  <a:txBody>
                    <a:bodyPr/>
                    <a:lstStyle/>
                    <a:p>
                      <a:pPr marL="0" marR="0" lvl="0" indent="0" algn="just" defTabSz="914400" rtl="0" eaLnBrk="1" fontAlgn="base" latinLnBrk="0" hangingPunct="1">
                        <a:lnSpc>
                          <a:spcPct val="100000"/>
                        </a:lnSpc>
                        <a:spcBef>
                          <a:spcPct val="0"/>
                        </a:spcBef>
                        <a:spcAft>
                          <a:spcPct val="0"/>
                        </a:spcAft>
                        <a:buClr>
                          <a:schemeClr val="bg1"/>
                        </a:buClr>
                        <a:buSzPct val="75000"/>
                        <a:buFontTx/>
                        <a:buNone/>
                        <a:tabLst/>
                      </a:pPr>
                      <a:r>
                        <a:rPr kumimoji="0" lang="zh-CN" altLang="en-US" sz="1400" b="1" i="0" u="none" strike="noStrike" cap="none" normalizeH="0" baseline="0" smtClean="0">
                          <a:ln>
                            <a:noFill/>
                          </a:ln>
                          <a:solidFill>
                            <a:srgbClr val="000000"/>
                          </a:solidFill>
                          <a:effectLst/>
                          <a:latin typeface="宋体" pitchFamily="2" charset="-122"/>
                          <a:ea typeface="宋体" pitchFamily="2" charset="-122"/>
                        </a:rPr>
                        <a:t>不需附加证据</a:t>
                      </a: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9D7"/>
                    </a:solidFill>
                  </a:tcPr>
                </a:tc>
              </a:tr>
              <a:tr h="692150">
                <a:tc>
                  <a:txBody>
                    <a:bodyPr/>
                    <a:lstStyle/>
                    <a:p>
                      <a:pPr marL="0" marR="0" lvl="0" indent="0" algn="l" defTabSz="914400" rtl="0" eaLnBrk="1" fontAlgn="base" latinLnBrk="0" hangingPunct="1">
                        <a:lnSpc>
                          <a:spcPct val="100000"/>
                        </a:lnSpc>
                        <a:spcBef>
                          <a:spcPct val="0"/>
                        </a:spcBef>
                        <a:spcAft>
                          <a:spcPct val="0"/>
                        </a:spcAft>
                        <a:buClr>
                          <a:schemeClr val="bg1"/>
                        </a:buClr>
                        <a:buSzPct val="75000"/>
                        <a:buFontTx/>
                        <a:buNone/>
                        <a:tabLst/>
                      </a:pPr>
                      <a:r>
                        <a:rPr kumimoji="0" lang="en-US" altLang="zh-CN" sz="1400" b="1" i="0" u="none" strike="noStrike" cap="none" normalizeH="0" baseline="0" smtClean="0">
                          <a:ln>
                            <a:noFill/>
                          </a:ln>
                          <a:solidFill>
                            <a:srgbClr val="000000"/>
                          </a:solidFill>
                          <a:effectLst/>
                          <a:latin typeface="宋体" pitchFamily="2" charset="-122"/>
                          <a:ea typeface="宋体" pitchFamily="2" charset="-122"/>
                        </a:rPr>
                        <a:t>2</a:t>
                      </a:r>
                      <a:r>
                        <a:rPr kumimoji="0" lang="zh-CN" altLang="en-US" sz="1400" b="1" i="0" u="none" strike="noStrike" cap="none" normalizeH="0" baseline="0" smtClean="0">
                          <a:ln>
                            <a:noFill/>
                          </a:ln>
                          <a:solidFill>
                            <a:srgbClr val="000000"/>
                          </a:solidFill>
                          <a:effectLst/>
                          <a:latin typeface="宋体" pitchFamily="2" charset="-122"/>
                          <a:ea typeface="宋体" pitchFamily="2" charset="-122"/>
                        </a:rPr>
                        <a:t>次或</a:t>
                      </a:r>
                      <a:r>
                        <a:rPr kumimoji="0" lang="en-US" altLang="zh-CN" sz="1400" b="1" i="0" u="none" strike="noStrike" cap="none" normalizeH="0" baseline="0" smtClean="0">
                          <a:ln>
                            <a:noFill/>
                          </a:ln>
                          <a:solidFill>
                            <a:srgbClr val="000000"/>
                          </a:solidFill>
                          <a:effectLst/>
                          <a:latin typeface="宋体" pitchFamily="2" charset="-122"/>
                          <a:ea typeface="宋体" pitchFamily="2" charset="-122"/>
                        </a:rPr>
                        <a:t>2</a:t>
                      </a:r>
                      <a:r>
                        <a:rPr kumimoji="0" lang="zh-CN" altLang="en-US" sz="1400" b="1" i="0" u="none" strike="noStrike" cap="none" normalizeH="0" baseline="0" smtClean="0">
                          <a:ln>
                            <a:noFill/>
                          </a:ln>
                          <a:solidFill>
                            <a:srgbClr val="000000"/>
                          </a:solidFill>
                          <a:effectLst/>
                          <a:latin typeface="宋体" pitchFamily="2" charset="-122"/>
                          <a:ea typeface="宋体" pitchFamily="2" charset="-122"/>
                        </a:rPr>
                        <a:t>次以上发作（复发）</a:t>
                      </a:r>
                    </a:p>
                    <a:p>
                      <a:pPr marL="0" marR="0" lvl="0" indent="0" algn="l" defTabSz="914400" rtl="0" eaLnBrk="1" fontAlgn="base" latinLnBrk="0" hangingPunct="1">
                        <a:lnSpc>
                          <a:spcPct val="100000"/>
                        </a:lnSpc>
                        <a:spcBef>
                          <a:spcPct val="0"/>
                        </a:spcBef>
                        <a:spcAft>
                          <a:spcPct val="0"/>
                        </a:spcAft>
                        <a:buClr>
                          <a:schemeClr val="bg1"/>
                        </a:buClr>
                        <a:buSzPct val="75000"/>
                        <a:buFontTx/>
                        <a:buNone/>
                        <a:tabLst/>
                      </a:pPr>
                      <a:r>
                        <a:rPr kumimoji="0" lang="zh-CN" altLang="en-US" sz="1400" b="1" i="0" u="none" strike="noStrike" cap="none" normalizeH="0" baseline="0" smtClean="0">
                          <a:ln>
                            <a:noFill/>
                          </a:ln>
                          <a:solidFill>
                            <a:srgbClr val="000000"/>
                          </a:solidFill>
                          <a:effectLst/>
                          <a:latin typeface="宋体" pitchFamily="2" charset="-122"/>
                          <a:ea typeface="宋体" pitchFamily="2" charset="-122"/>
                        </a:rPr>
                        <a:t>  临床证据提示</a:t>
                      </a:r>
                      <a:r>
                        <a:rPr kumimoji="0" lang="en-US" altLang="zh-CN" sz="1400" b="1" i="0" u="none" strike="noStrike" cap="none" normalizeH="0" baseline="0" smtClean="0">
                          <a:ln>
                            <a:noFill/>
                          </a:ln>
                          <a:solidFill>
                            <a:srgbClr val="000000"/>
                          </a:solidFill>
                          <a:effectLst/>
                          <a:latin typeface="宋体" pitchFamily="2" charset="-122"/>
                          <a:ea typeface="宋体" pitchFamily="2" charset="-122"/>
                        </a:rPr>
                        <a:t>1</a:t>
                      </a:r>
                      <a:r>
                        <a:rPr kumimoji="0" lang="zh-CN" altLang="en-US" sz="1400" b="1" i="0" u="none" strike="noStrike" cap="none" normalizeH="0" baseline="0" smtClean="0">
                          <a:ln>
                            <a:noFill/>
                          </a:ln>
                          <a:solidFill>
                            <a:srgbClr val="000000"/>
                          </a:solidFill>
                          <a:effectLst/>
                          <a:latin typeface="宋体" pitchFamily="2" charset="-122"/>
                          <a:ea typeface="宋体" pitchFamily="2" charset="-122"/>
                        </a:rPr>
                        <a:t>个病灶</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DCC2"/>
                    </a:solidFill>
                  </a:tcPr>
                </a:tc>
                <a:tc>
                  <a:txBody>
                    <a:bodyPr/>
                    <a:lstStyle/>
                    <a:p>
                      <a:pPr marL="0" marR="0" lvl="0" indent="0" algn="just" defTabSz="914400" rtl="0" eaLnBrk="1" fontAlgn="base" latinLnBrk="0" hangingPunct="1">
                        <a:lnSpc>
                          <a:spcPct val="100000"/>
                        </a:lnSpc>
                        <a:spcBef>
                          <a:spcPct val="0"/>
                        </a:spcBef>
                        <a:spcAft>
                          <a:spcPct val="0"/>
                        </a:spcAft>
                        <a:buClr>
                          <a:schemeClr val="bg1"/>
                        </a:buClr>
                        <a:buSzPct val="75000"/>
                        <a:buFontTx/>
                        <a:buNone/>
                        <a:tabLst/>
                      </a:pPr>
                      <a:r>
                        <a:rPr kumimoji="0" lang="zh-CN" altLang="en-US" sz="1400" b="1" i="0" u="none" strike="noStrike" cap="none" normalizeH="0" baseline="0" smtClean="0">
                          <a:ln>
                            <a:noFill/>
                          </a:ln>
                          <a:solidFill>
                            <a:srgbClr val="000000"/>
                          </a:solidFill>
                          <a:effectLst/>
                          <a:latin typeface="宋体" pitchFamily="2" charset="-122"/>
                          <a:ea typeface="宋体" pitchFamily="2" charset="-122"/>
                        </a:rPr>
                        <a:t>有证据支持空间上的多发性： ①</a:t>
                      </a:r>
                      <a:r>
                        <a:rPr kumimoji="0" lang="en-US" altLang="zh-CN" sz="1400" b="1" i="0" u="none" strike="noStrike" cap="none" normalizeH="0" baseline="0" smtClean="0">
                          <a:ln>
                            <a:noFill/>
                          </a:ln>
                          <a:solidFill>
                            <a:srgbClr val="000000"/>
                          </a:solidFill>
                          <a:effectLst/>
                          <a:latin typeface="宋体" pitchFamily="2" charset="-122"/>
                          <a:ea typeface="宋体" pitchFamily="2" charset="-122"/>
                        </a:rPr>
                        <a:t>MRI</a:t>
                      </a:r>
                      <a:r>
                        <a:rPr kumimoji="0" lang="zh-CN" altLang="en-US" sz="1400" b="1" i="0" u="none" strike="noStrike" cap="none" normalizeH="0" baseline="0" smtClean="0">
                          <a:ln>
                            <a:noFill/>
                          </a:ln>
                          <a:solidFill>
                            <a:srgbClr val="000000"/>
                          </a:solidFill>
                          <a:effectLst/>
                          <a:latin typeface="宋体" pitchFamily="2" charset="-122"/>
                          <a:ea typeface="宋体" pitchFamily="2" charset="-122"/>
                        </a:rPr>
                        <a:t>显示病灶在空间上多发性</a:t>
                      </a:r>
                    </a:p>
                    <a:p>
                      <a:pPr marL="0" marR="0" lvl="0" indent="0" algn="just" defTabSz="914400" rtl="0" eaLnBrk="1" fontAlgn="base" latinLnBrk="0" hangingPunct="1">
                        <a:lnSpc>
                          <a:spcPct val="100000"/>
                        </a:lnSpc>
                        <a:spcBef>
                          <a:spcPct val="0"/>
                        </a:spcBef>
                        <a:spcAft>
                          <a:spcPct val="0"/>
                        </a:spcAft>
                        <a:buClr>
                          <a:schemeClr val="bg1"/>
                        </a:buClr>
                        <a:buSzPct val="75000"/>
                        <a:buFontTx/>
                        <a:buNone/>
                        <a:tabLst/>
                      </a:pPr>
                      <a:r>
                        <a:rPr kumimoji="0" lang="zh-CN" altLang="en-US" sz="1400" b="1" i="0" u="none" strike="noStrike" cap="none" normalizeH="0" baseline="0" smtClean="0">
                          <a:ln>
                            <a:noFill/>
                          </a:ln>
                          <a:solidFill>
                            <a:srgbClr val="000000"/>
                          </a:solidFill>
                          <a:effectLst/>
                          <a:latin typeface="宋体" pitchFamily="2" charset="-122"/>
                          <a:ea typeface="宋体" pitchFamily="2" charset="-122"/>
                        </a:rPr>
                        <a:t>                           ②</a:t>
                      </a:r>
                      <a:r>
                        <a:rPr kumimoji="0" lang="en-US" altLang="zh-CN" sz="1400" b="1" i="0" u="none" strike="noStrike" cap="none" normalizeH="0" baseline="0" smtClean="0">
                          <a:ln>
                            <a:noFill/>
                          </a:ln>
                          <a:solidFill>
                            <a:srgbClr val="000000"/>
                          </a:solidFill>
                          <a:effectLst/>
                          <a:latin typeface="宋体" pitchFamily="2" charset="-122"/>
                          <a:ea typeface="宋体" pitchFamily="2" charset="-122"/>
                        </a:rPr>
                        <a:t>2</a:t>
                      </a:r>
                      <a:r>
                        <a:rPr kumimoji="0" lang="zh-CN" altLang="en-US" sz="1400" b="1" i="0" u="none" strike="noStrike" cap="none" normalizeH="0" baseline="0" smtClean="0">
                          <a:ln>
                            <a:noFill/>
                          </a:ln>
                          <a:solidFill>
                            <a:srgbClr val="000000"/>
                          </a:solidFill>
                          <a:effectLst/>
                          <a:latin typeface="宋体" pitchFamily="2" charset="-122"/>
                          <a:ea typeface="宋体" pitchFamily="2" charset="-122"/>
                        </a:rPr>
                        <a:t>个以上</a:t>
                      </a:r>
                      <a:r>
                        <a:rPr kumimoji="0" lang="en-US" altLang="zh-CN" sz="1400" b="1" i="0" u="none" strike="noStrike" cap="none" normalizeH="0" baseline="0" smtClean="0">
                          <a:ln>
                            <a:noFill/>
                          </a:ln>
                          <a:solidFill>
                            <a:srgbClr val="000000"/>
                          </a:solidFill>
                          <a:effectLst/>
                          <a:latin typeface="宋体" pitchFamily="2" charset="-122"/>
                          <a:ea typeface="宋体" pitchFamily="2" charset="-122"/>
                        </a:rPr>
                        <a:t>MRI</a:t>
                      </a:r>
                      <a:r>
                        <a:rPr kumimoji="0" lang="zh-CN" altLang="en-US" sz="1400" b="1" i="0" u="none" strike="noStrike" cap="none" normalizeH="0" baseline="0" smtClean="0">
                          <a:ln>
                            <a:noFill/>
                          </a:ln>
                          <a:solidFill>
                            <a:srgbClr val="000000"/>
                          </a:solidFill>
                          <a:effectLst/>
                          <a:latin typeface="宋体" pitchFamily="2" charset="-122"/>
                          <a:ea typeface="宋体" pitchFamily="2" charset="-122"/>
                        </a:rPr>
                        <a:t>病灶及</a:t>
                      </a:r>
                      <a:r>
                        <a:rPr kumimoji="0" lang="en-US" altLang="zh-CN" sz="1400" b="1" i="0" u="none" strike="noStrike" cap="none" normalizeH="0" baseline="0" smtClean="0">
                          <a:ln>
                            <a:noFill/>
                          </a:ln>
                          <a:solidFill>
                            <a:srgbClr val="000000"/>
                          </a:solidFill>
                          <a:effectLst/>
                          <a:latin typeface="宋体" pitchFamily="2" charset="-122"/>
                          <a:ea typeface="宋体" pitchFamily="2" charset="-122"/>
                        </a:rPr>
                        <a:t>1</a:t>
                      </a:r>
                      <a:r>
                        <a:rPr kumimoji="0" lang="zh-CN" altLang="en-US" sz="1400" b="1" i="0" u="none" strike="noStrike" cap="none" normalizeH="0" baseline="0" smtClean="0">
                          <a:ln>
                            <a:noFill/>
                          </a:ln>
                          <a:solidFill>
                            <a:srgbClr val="000000"/>
                          </a:solidFill>
                          <a:effectLst/>
                          <a:latin typeface="宋体" pitchFamily="2" charset="-122"/>
                          <a:ea typeface="宋体" pitchFamily="2" charset="-122"/>
                        </a:rPr>
                        <a:t>个</a:t>
                      </a:r>
                      <a:r>
                        <a:rPr kumimoji="0" lang="en-US" altLang="zh-CN" sz="1400" b="1" i="0" u="none" strike="noStrike" cap="none" normalizeH="0" baseline="0" smtClean="0">
                          <a:ln>
                            <a:noFill/>
                          </a:ln>
                          <a:solidFill>
                            <a:srgbClr val="000000"/>
                          </a:solidFill>
                          <a:effectLst/>
                          <a:latin typeface="宋体" pitchFamily="2" charset="-122"/>
                          <a:ea typeface="宋体" pitchFamily="2" charset="-122"/>
                        </a:rPr>
                        <a:t>CSF</a:t>
                      </a:r>
                      <a:r>
                        <a:rPr kumimoji="0" lang="zh-CN" altLang="en-US" sz="1400" b="1" i="0" u="none" strike="noStrike" cap="none" normalizeH="0" baseline="0" smtClean="0">
                          <a:ln>
                            <a:noFill/>
                          </a:ln>
                          <a:solidFill>
                            <a:srgbClr val="000000"/>
                          </a:solidFill>
                          <a:effectLst/>
                          <a:latin typeface="宋体" pitchFamily="2" charset="-122"/>
                          <a:ea typeface="宋体" pitchFamily="2" charset="-122"/>
                        </a:rPr>
                        <a:t>指标阳性</a:t>
                      </a:r>
                    </a:p>
                    <a:p>
                      <a:pPr marL="0" marR="0" lvl="0" indent="0" algn="just" defTabSz="914400" rtl="0" eaLnBrk="1" fontAlgn="base" latinLnBrk="0" hangingPunct="1">
                        <a:lnSpc>
                          <a:spcPct val="100000"/>
                        </a:lnSpc>
                        <a:spcBef>
                          <a:spcPct val="0"/>
                        </a:spcBef>
                        <a:spcAft>
                          <a:spcPct val="0"/>
                        </a:spcAft>
                        <a:buClr>
                          <a:schemeClr val="bg1"/>
                        </a:buClr>
                        <a:buSzPct val="75000"/>
                        <a:buFontTx/>
                        <a:buNone/>
                        <a:tabLst/>
                      </a:pPr>
                      <a:r>
                        <a:rPr kumimoji="0" lang="zh-CN" altLang="en-US" sz="1400" b="1" i="0" u="none" strike="noStrike" cap="none" normalizeH="0" baseline="0" smtClean="0">
                          <a:ln>
                            <a:noFill/>
                          </a:ln>
                          <a:solidFill>
                            <a:srgbClr val="000000"/>
                          </a:solidFill>
                          <a:effectLst/>
                          <a:latin typeface="宋体" pitchFamily="2" charset="-122"/>
                          <a:ea typeface="宋体" pitchFamily="2" charset="-122"/>
                        </a:rPr>
                        <a:t>                           ③等待累及不同部位的再次发作</a:t>
                      </a: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9D7"/>
                    </a:solidFill>
                  </a:tcPr>
                </a:tc>
              </a:tr>
              <a:tr h="422275">
                <a:tc>
                  <a:txBody>
                    <a:bodyPr/>
                    <a:lstStyle/>
                    <a:p>
                      <a:pPr marL="0" marR="0" lvl="0" indent="0" algn="l" defTabSz="914400" rtl="0" eaLnBrk="1" fontAlgn="base" latinLnBrk="0" hangingPunct="1">
                        <a:lnSpc>
                          <a:spcPct val="100000"/>
                        </a:lnSpc>
                        <a:spcBef>
                          <a:spcPct val="0"/>
                        </a:spcBef>
                        <a:spcAft>
                          <a:spcPct val="0"/>
                        </a:spcAft>
                        <a:buClr>
                          <a:schemeClr val="bg1"/>
                        </a:buClr>
                        <a:buSzPct val="75000"/>
                        <a:buFontTx/>
                        <a:buNone/>
                        <a:tabLst/>
                      </a:pPr>
                      <a:r>
                        <a:rPr kumimoji="0" lang="en-US" altLang="zh-CN" sz="1400" b="1" i="0" u="none" strike="noStrike" cap="none" normalizeH="0" baseline="0" smtClean="0">
                          <a:ln>
                            <a:noFill/>
                          </a:ln>
                          <a:solidFill>
                            <a:srgbClr val="000000"/>
                          </a:solidFill>
                          <a:effectLst/>
                          <a:latin typeface="宋体" pitchFamily="2" charset="-122"/>
                          <a:ea typeface="宋体" pitchFamily="2" charset="-122"/>
                        </a:rPr>
                        <a:t>1</a:t>
                      </a:r>
                      <a:r>
                        <a:rPr kumimoji="0" lang="zh-CN" altLang="en-US" sz="1400" b="1" i="0" u="none" strike="noStrike" cap="none" normalizeH="0" baseline="0" smtClean="0">
                          <a:ln>
                            <a:noFill/>
                          </a:ln>
                          <a:solidFill>
                            <a:srgbClr val="000000"/>
                          </a:solidFill>
                          <a:effectLst/>
                          <a:latin typeface="宋体" pitchFamily="2" charset="-122"/>
                          <a:ea typeface="宋体" pitchFamily="2" charset="-122"/>
                        </a:rPr>
                        <a:t>次发作</a:t>
                      </a:r>
                    </a:p>
                    <a:p>
                      <a:pPr marL="0" marR="0" lvl="0" indent="0" algn="l" defTabSz="914400" rtl="0" eaLnBrk="1" fontAlgn="base" latinLnBrk="0" hangingPunct="1">
                        <a:lnSpc>
                          <a:spcPct val="100000"/>
                        </a:lnSpc>
                        <a:spcBef>
                          <a:spcPct val="0"/>
                        </a:spcBef>
                        <a:spcAft>
                          <a:spcPct val="0"/>
                        </a:spcAft>
                        <a:buClr>
                          <a:schemeClr val="bg1"/>
                        </a:buClr>
                        <a:buSzPct val="75000"/>
                        <a:buFontTx/>
                        <a:buNone/>
                        <a:tabLst/>
                      </a:pPr>
                      <a:r>
                        <a:rPr kumimoji="0" lang="zh-CN" altLang="en-US" sz="1400" b="1" i="0" u="none" strike="noStrike" cap="none" normalizeH="0" baseline="0" smtClean="0">
                          <a:ln>
                            <a:noFill/>
                          </a:ln>
                          <a:solidFill>
                            <a:srgbClr val="000000"/>
                          </a:solidFill>
                          <a:effectLst/>
                          <a:latin typeface="宋体" pitchFamily="2" charset="-122"/>
                          <a:ea typeface="宋体" pitchFamily="2" charset="-122"/>
                        </a:rPr>
                        <a:t>  临床证据提示</a:t>
                      </a:r>
                      <a:r>
                        <a:rPr kumimoji="0" lang="en-US" altLang="zh-CN" sz="1400" b="1" i="0" u="none" strike="noStrike" cap="none" normalizeH="0" baseline="0" smtClean="0">
                          <a:ln>
                            <a:noFill/>
                          </a:ln>
                          <a:solidFill>
                            <a:srgbClr val="000000"/>
                          </a:solidFill>
                          <a:effectLst/>
                          <a:latin typeface="宋体" pitchFamily="2" charset="-122"/>
                          <a:ea typeface="宋体" pitchFamily="2" charset="-122"/>
                        </a:rPr>
                        <a:t>2</a:t>
                      </a:r>
                      <a:r>
                        <a:rPr kumimoji="0" lang="zh-CN" altLang="en-US" sz="1400" b="1" i="0" u="none" strike="noStrike" cap="none" normalizeH="0" baseline="0" smtClean="0">
                          <a:ln>
                            <a:noFill/>
                          </a:ln>
                          <a:solidFill>
                            <a:srgbClr val="000000"/>
                          </a:solidFill>
                          <a:effectLst/>
                          <a:latin typeface="宋体" pitchFamily="2" charset="-122"/>
                          <a:ea typeface="宋体" pitchFamily="2" charset="-122"/>
                        </a:rPr>
                        <a:t>个以上不同部位病灶</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DCC2"/>
                    </a:solidFill>
                  </a:tcPr>
                </a:tc>
                <a:tc>
                  <a:txBody>
                    <a:bodyPr/>
                    <a:lstStyle/>
                    <a:p>
                      <a:pPr marL="0" marR="0" lvl="0" indent="0" algn="just" defTabSz="914400" rtl="0" eaLnBrk="1" fontAlgn="base" latinLnBrk="0" hangingPunct="1">
                        <a:lnSpc>
                          <a:spcPct val="100000"/>
                        </a:lnSpc>
                        <a:spcBef>
                          <a:spcPct val="0"/>
                        </a:spcBef>
                        <a:spcAft>
                          <a:spcPct val="0"/>
                        </a:spcAft>
                        <a:buClr>
                          <a:schemeClr val="bg1"/>
                        </a:buClr>
                        <a:buSzPct val="75000"/>
                        <a:buFontTx/>
                        <a:buNone/>
                        <a:tabLst/>
                      </a:pPr>
                      <a:r>
                        <a:rPr kumimoji="0" lang="zh-CN" altLang="en-US" sz="1400" b="1" i="0" u="none" strike="noStrike" cap="none" normalizeH="0" baseline="0" smtClean="0">
                          <a:ln>
                            <a:noFill/>
                          </a:ln>
                          <a:solidFill>
                            <a:srgbClr val="000000"/>
                          </a:solidFill>
                          <a:effectLst/>
                          <a:latin typeface="宋体" pitchFamily="2" charset="-122"/>
                          <a:ea typeface="宋体" pitchFamily="2" charset="-122"/>
                        </a:rPr>
                        <a:t>有证据支持时间上的多发性： ①</a:t>
                      </a:r>
                      <a:r>
                        <a:rPr kumimoji="0" lang="en-US" altLang="zh-CN" sz="1400" b="1" i="0" u="none" strike="noStrike" cap="none" normalizeH="0" baseline="0" smtClean="0">
                          <a:ln>
                            <a:noFill/>
                          </a:ln>
                          <a:solidFill>
                            <a:srgbClr val="000000"/>
                          </a:solidFill>
                          <a:effectLst/>
                          <a:latin typeface="宋体" pitchFamily="2" charset="-122"/>
                          <a:ea typeface="宋体" pitchFamily="2" charset="-122"/>
                        </a:rPr>
                        <a:t>MRI</a:t>
                      </a:r>
                      <a:r>
                        <a:rPr kumimoji="0" lang="zh-CN" altLang="en-US" sz="1400" b="1" i="0" u="none" strike="noStrike" cap="none" normalizeH="0" baseline="0" smtClean="0">
                          <a:ln>
                            <a:noFill/>
                          </a:ln>
                          <a:solidFill>
                            <a:srgbClr val="000000"/>
                          </a:solidFill>
                          <a:effectLst/>
                          <a:latin typeface="宋体" pitchFamily="2" charset="-122"/>
                          <a:ea typeface="宋体" pitchFamily="2" charset="-122"/>
                        </a:rPr>
                        <a:t>显示病灶在空时间上的多发性</a:t>
                      </a:r>
                    </a:p>
                    <a:p>
                      <a:pPr marL="0" marR="0" lvl="0" indent="0" algn="just" defTabSz="914400" rtl="0" eaLnBrk="1" fontAlgn="base" latinLnBrk="0" hangingPunct="1">
                        <a:lnSpc>
                          <a:spcPct val="100000"/>
                        </a:lnSpc>
                        <a:spcBef>
                          <a:spcPct val="0"/>
                        </a:spcBef>
                        <a:spcAft>
                          <a:spcPct val="0"/>
                        </a:spcAft>
                        <a:buClr>
                          <a:schemeClr val="bg1"/>
                        </a:buClr>
                        <a:buSzPct val="75000"/>
                        <a:buFontTx/>
                        <a:buNone/>
                        <a:tabLst/>
                      </a:pPr>
                      <a:r>
                        <a:rPr kumimoji="0" lang="zh-CN" altLang="en-US" sz="1400" b="1" i="0" u="none" strike="noStrike" cap="none" normalizeH="0" baseline="0" smtClean="0">
                          <a:ln>
                            <a:noFill/>
                          </a:ln>
                          <a:solidFill>
                            <a:srgbClr val="000000"/>
                          </a:solidFill>
                          <a:effectLst/>
                          <a:latin typeface="宋体" pitchFamily="2" charset="-122"/>
                          <a:ea typeface="宋体" pitchFamily="2" charset="-122"/>
                        </a:rPr>
                        <a:t>                           ②等待第</a:t>
                      </a:r>
                      <a:r>
                        <a:rPr kumimoji="0" lang="en-US" altLang="zh-CN" sz="1400" b="1" i="0" u="none" strike="noStrike" cap="none" normalizeH="0" baseline="0" smtClean="0">
                          <a:ln>
                            <a:noFill/>
                          </a:ln>
                          <a:solidFill>
                            <a:srgbClr val="000000"/>
                          </a:solidFill>
                          <a:effectLst/>
                          <a:latin typeface="宋体" pitchFamily="2" charset="-122"/>
                          <a:ea typeface="宋体" pitchFamily="2" charset="-122"/>
                        </a:rPr>
                        <a:t>2</a:t>
                      </a:r>
                      <a:r>
                        <a:rPr kumimoji="0" lang="zh-CN" altLang="en-US" sz="1400" b="1" i="0" u="none" strike="noStrike" cap="none" normalizeH="0" baseline="0" smtClean="0">
                          <a:ln>
                            <a:noFill/>
                          </a:ln>
                          <a:solidFill>
                            <a:srgbClr val="000000"/>
                          </a:solidFill>
                          <a:effectLst/>
                          <a:latin typeface="宋体" pitchFamily="2" charset="-122"/>
                          <a:ea typeface="宋体" pitchFamily="2" charset="-122"/>
                        </a:rPr>
                        <a:t>次临床发作</a:t>
                      </a: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9D7"/>
                    </a:solidFill>
                  </a:tcPr>
                </a:tc>
              </a:tr>
              <a:tr h="555625">
                <a:tc>
                  <a:txBody>
                    <a:bodyPr/>
                    <a:lstStyle/>
                    <a:p>
                      <a:pPr marL="0" marR="0" lvl="0" indent="0" algn="l" defTabSz="914400" rtl="0" eaLnBrk="1" fontAlgn="base" latinLnBrk="0" hangingPunct="1">
                        <a:lnSpc>
                          <a:spcPct val="100000"/>
                        </a:lnSpc>
                        <a:spcBef>
                          <a:spcPct val="0"/>
                        </a:spcBef>
                        <a:spcAft>
                          <a:spcPct val="0"/>
                        </a:spcAft>
                        <a:buClr>
                          <a:schemeClr val="bg1"/>
                        </a:buClr>
                        <a:buSzPct val="75000"/>
                        <a:buFontTx/>
                        <a:buNone/>
                        <a:tabLst/>
                      </a:pPr>
                      <a:r>
                        <a:rPr kumimoji="0" lang="en-US" altLang="zh-CN" sz="1400" b="1" i="0" u="none" strike="noStrike" cap="none" normalizeH="0" baseline="0" smtClean="0">
                          <a:ln>
                            <a:noFill/>
                          </a:ln>
                          <a:solidFill>
                            <a:srgbClr val="000000"/>
                          </a:solidFill>
                          <a:effectLst/>
                          <a:latin typeface="宋体" pitchFamily="2" charset="-122"/>
                          <a:ea typeface="宋体" pitchFamily="2" charset="-122"/>
                        </a:rPr>
                        <a:t>1</a:t>
                      </a:r>
                      <a:r>
                        <a:rPr kumimoji="0" lang="zh-CN" altLang="en-US" sz="1400" b="1" i="0" u="none" strike="noStrike" cap="none" normalizeH="0" baseline="0" smtClean="0">
                          <a:ln>
                            <a:noFill/>
                          </a:ln>
                          <a:solidFill>
                            <a:srgbClr val="000000"/>
                          </a:solidFill>
                          <a:effectLst/>
                          <a:latin typeface="宋体" pitchFamily="2" charset="-122"/>
                          <a:ea typeface="宋体" pitchFamily="2" charset="-122"/>
                        </a:rPr>
                        <a:t>次发作</a:t>
                      </a:r>
                    </a:p>
                    <a:p>
                      <a:pPr marL="0" marR="0" lvl="0" indent="0" algn="l" defTabSz="914400" rtl="0" eaLnBrk="1" fontAlgn="base" latinLnBrk="0" hangingPunct="1">
                        <a:lnSpc>
                          <a:spcPct val="100000"/>
                        </a:lnSpc>
                        <a:spcBef>
                          <a:spcPct val="0"/>
                        </a:spcBef>
                        <a:spcAft>
                          <a:spcPct val="0"/>
                        </a:spcAft>
                        <a:buClr>
                          <a:schemeClr val="bg1"/>
                        </a:buClr>
                        <a:buSzPct val="75000"/>
                        <a:buFontTx/>
                        <a:buNone/>
                        <a:tabLst/>
                      </a:pPr>
                      <a:r>
                        <a:rPr kumimoji="0" lang="zh-CN" altLang="en-US" sz="1400" b="1" i="0" u="none" strike="noStrike" cap="none" normalizeH="0" baseline="0" smtClean="0">
                          <a:ln>
                            <a:noFill/>
                          </a:ln>
                          <a:solidFill>
                            <a:srgbClr val="000000"/>
                          </a:solidFill>
                          <a:effectLst/>
                          <a:latin typeface="宋体" pitchFamily="2" charset="-122"/>
                          <a:ea typeface="宋体" pitchFamily="2" charset="-122"/>
                        </a:rPr>
                        <a:t>  临床证据提示</a:t>
                      </a:r>
                      <a:r>
                        <a:rPr kumimoji="0" lang="en-US" altLang="zh-CN" sz="1400" b="1" i="0" u="none" strike="noStrike" cap="none" normalizeH="0" baseline="0" smtClean="0">
                          <a:ln>
                            <a:noFill/>
                          </a:ln>
                          <a:solidFill>
                            <a:srgbClr val="000000"/>
                          </a:solidFill>
                          <a:effectLst/>
                          <a:latin typeface="宋体" pitchFamily="2" charset="-122"/>
                          <a:ea typeface="宋体" pitchFamily="2" charset="-122"/>
                        </a:rPr>
                        <a:t>1</a:t>
                      </a:r>
                      <a:r>
                        <a:rPr kumimoji="0" lang="zh-CN" altLang="en-US" sz="1400" b="1" i="0" u="none" strike="noStrike" cap="none" normalizeH="0" baseline="0" smtClean="0">
                          <a:ln>
                            <a:noFill/>
                          </a:ln>
                          <a:solidFill>
                            <a:srgbClr val="000000"/>
                          </a:solidFill>
                          <a:effectLst/>
                          <a:latin typeface="宋体" pitchFamily="2" charset="-122"/>
                          <a:ea typeface="宋体" pitchFamily="2" charset="-122"/>
                        </a:rPr>
                        <a:t>个病灶（单症状临床表现；临床孤立综合征）</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DCC2"/>
                    </a:solidFill>
                  </a:tcPr>
                </a:tc>
                <a:tc>
                  <a:txBody>
                    <a:bodyPr/>
                    <a:lstStyle/>
                    <a:p>
                      <a:pPr marL="0" marR="0" lvl="0" indent="0" algn="just" defTabSz="914400" rtl="0" eaLnBrk="1" fontAlgn="base" latinLnBrk="0" hangingPunct="1">
                        <a:lnSpc>
                          <a:spcPct val="100000"/>
                        </a:lnSpc>
                        <a:spcBef>
                          <a:spcPct val="0"/>
                        </a:spcBef>
                        <a:spcAft>
                          <a:spcPct val="0"/>
                        </a:spcAft>
                        <a:buClr>
                          <a:schemeClr val="bg1"/>
                        </a:buClr>
                        <a:buSzPct val="75000"/>
                        <a:buFontTx/>
                        <a:buNone/>
                        <a:tabLst/>
                      </a:pPr>
                      <a:r>
                        <a:rPr kumimoji="0" lang="en-US" altLang="zh-CN" sz="1400" b="1" i="0" u="none" strike="noStrike" cap="none" normalizeH="0" baseline="0" smtClean="0">
                          <a:ln>
                            <a:noFill/>
                          </a:ln>
                          <a:solidFill>
                            <a:srgbClr val="000000"/>
                          </a:solidFill>
                          <a:effectLst/>
                          <a:latin typeface="宋体" pitchFamily="2" charset="-122"/>
                          <a:ea typeface="宋体" pitchFamily="2" charset="-122"/>
                        </a:rPr>
                        <a:t>1.</a:t>
                      </a:r>
                      <a:r>
                        <a:rPr kumimoji="0" lang="zh-CN" altLang="en-US" sz="1400" b="1" i="0" u="none" strike="noStrike" cap="none" normalizeH="0" baseline="0" smtClean="0">
                          <a:ln>
                            <a:noFill/>
                          </a:ln>
                          <a:solidFill>
                            <a:srgbClr val="000000"/>
                          </a:solidFill>
                          <a:effectLst/>
                          <a:latin typeface="宋体" pitchFamily="2" charset="-122"/>
                          <a:ea typeface="宋体" pitchFamily="2" charset="-122"/>
                        </a:rPr>
                        <a:t>有证据支持空间上的多发性</a:t>
                      </a:r>
                    </a:p>
                    <a:p>
                      <a:pPr marL="0" marR="0" lvl="0" indent="0" algn="just" defTabSz="914400" rtl="0" eaLnBrk="1" fontAlgn="base" latinLnBrk="0" hangingPunct="1">
                        <a:lnSpc>
                          <a:spcPct val="100000"/>
                        </a:lnSpc>
                        <a:spcBef>
                          <a:spcPct val="0"/>
                        </a:spcBef>
                        <a:spcAft>
                          <a:spcPct val="0"/>
                        </a:spcAft>
                        <a:buClr>
                          <a:schemeClr val="bg1"/>
                        </a:buClr>
                        <a:buSzPct val="75000"/>
                        <a:buFontTx/>
                        <a:buNone/>
                        <a:tabLst/>
                      </a:pPr>
                      <a:r>
                        <a:rPr kumimoji="0" lang="en-US" altLang="zh-CN" sz="1400" b="1" i="0" u="none" strike="noStrike" cap="none" normalizeH="0" baseline="0" smtClean="0">
                          <a:ln>
                            <a:noFill/>
                          </a:ln>
                          <a:solidFill>
                            <a:srgbClr val="000000"/>
                          </a:solidFill>
                          <a:effectLst/>
                          <a:latin typeface="宋体" pitchFamily="2" charset="-122"/>
                          <a:ea typeface="宋体" pitchFamily="2" charset="-122"/>
                        </a:rPr>
                        <a:t>2.</a:t>
                      </a:r>
                      <a:r>
                        <a:rPr kumimoji="0" lang="zh-CN" altLang="en-US" sz="1400" b="1" i="0" u="none" strike="noStrike" cap="none" normalizeH="0" baseline="0" smtClean="0">
                          <a:ln>
                            <a:noFill/>
                          </a:ln>
                          <a:solidFill>
                            <a:srgbClr val="000000"/>
                          </a:solidFill>
                          <a:effectLst/>
                          <a:latin typeface="宋体" pitchFamily="2" charset="-122"/>
                          <a:ea typeface="宋体" pitchFamily="2" charset="-122"/>
                        </a:rPr>
                        <a:t>有证据支持时间上的多发性</a:t>
                      </a: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9D7"/>
                    </a:solidFill>
                  </a:tcPr>
                </a:tc>
              </a:tr>
              <a:tr h="844550">
                <a:tc>
                  <a:txBody>
                    <a:bodyPr/>
                    <a:lstStyle/>
                    <a:p>
                      <a:pPr marL="0" marR="0" lvl="0" indent="0" algn="l" defTabSz="914400" rtl="0" eaLnBrk="1" fontAlgn="base" latinLnBrk="0" hangingPunct="1">
                        <a:lnSpc>
                          <a:spcPct val="100000"/>
                        </a:lnSpc>
                        <a:spcBef>
                          <a:spcPct val="0"/>
                        </a:spcBef>
                        <a:spcAft>
                          <a:spcPct val="0"/>
                        </a:spcAft>
                        <a:buClr>
                          <a:schemeClr val="bg1"/>
                        </a:buClr>
                        <a:buSzPct val="75000"/>
                        <a:buFontTx/>
                        <a:buNone/>
                        <a:tabLst/>
                      </a:pPr>
                      <a:r>
                        <a:rPr kumimoji="0" lang="zh-CN" altLang="en-US" sz="1400" b="1" i="0" u="none" strike="noStrike" cap="none" normalizeH="0" baseline="0" dirty="0" smtClean="0">
                          <a:ln>
                            <a:noFill/>
                          </a:ln>
                          <a:solidFill>
                            <a:srgbClr val="000000"/>
                          </a:solidFill>
                          <a:effectLst/>
                          <a:latin typeface="宋体" pitchFamily="2" charset="-122"/>
                          <a:ea typeface="宋体" pitchFamily="2" charset="-122"/>
                        </a:rPr>
                        <a:t>原发进展型</a:t>
                      </a:r>
                      <a:r>
                        <a:rPr kumimoji="0" lang="en-US" altLang="zh-CN" sz="1400" b="1" i="0" u="none" strike="noStrike" cap="none" normalizeH="0" baseline="0" dirty="0" smtClean="0">
                          <a:ln>
                            <a:noFill/>
                          </a:ln>
                          <a:solidFill>
                            <a:srgbClr val="000000"/>
                          </a:solidFill>
                          <a:effectLst/>
                          <a:latin typeface="宋体" pitchFamily="2" charset="-122"/>
                          <a:ea typeface="宋体" pitchFamily="2" charset="-122"/>
                        </a:rPr>
                        <a:t>MS</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solidFill>
                      <a:srgbClr val="C3DCC2"/>
                    </a:solidFill>
                  </a:tcPr>
                </a:tc>
                <a:tc>
                  <a:txBody>
                    <a:bodyPr/>
                    <a:lstStyle/>
                    <a:p>
                      <a:pPr marL="0" marR="0" lvl="0" indent="0" algn="just" defTabSz="914400" rtl="0" eaLnBrk="1" fontAlgn="base" latinLnBrk="0" hangingPunct="1">
                        <a:lnSpc>
                          <a:spcPct val="100000"/>
                        </a:lnSpc>
                        <a:spcBef>
                          <a:spcPct val="0"/>
                        </a:spcBef>
                        <a:spcAft>
                          <a:spcPct val="0"/>
                        </a:spcAft>
                        <a:buClr>
                          <a:schemeClr val="bg1"/>
                        </a:buClr>
                        <a:buSzPct val="75000"/>
                        <a:buFontTx/>
                        <a:buNone/>
                        <a:tabLst/>
                      </a:pPr>
                      <a:r>
                        <a:rPr kumimoji="0" lang="en-US" altLang="zh-CN" sz="1400" b="1" i="0" u="none" strike="noStrike" cap="none" normalizeH="0" baseline="0" dirty="0" smtClean="0">
                          <a:ln>
                            <a:noFill/>
                          </a:ln>
                          <a:solidFill>
                            <a:srgbClr val="000000"/>
                          </a:solidFill>
                          <a:effectLst/>
                          <a:latin typeface="宋体" pitchFamily="2" charset="-122"/>
                          <a:ea typeface="宋体" pitchFamily="2" charset="-122"/>
                        </a:rPr>
                        <a:t>1.</a:t>
                      </a:r>
                      <a:r>
                        <a:rPr kumimoji="0" lang="zh-CN" altLang="en-US" sz="1400" b="1" i="0" u="none" strike="noStrike" cap="none" normalizeH="0" baseline="0" dirty="0" smtClean="0">
                          <a:ln>
                            <a:noFill/>
                          </a:ln>
                          <a:solidFill>
                            <a:srgbClr val="000000"/>
                          </a:solidFill>
                          <a:effectLst/>
                          <a:latin typeface="宋体" pitchFamily="2" charset="-122"/>
                          <a:ea typeface="宋体" pitchFamily="2" charset="-122"/>
                        </a:rPr>
                        <a:t>疾病进展</a:t>
                      </a:r>
                      <a:r>
                        <a:rPr kumimoji="0" lang="en-US" altLang="zh-CN" sz="1400" b="1" i="0" u="none" strike="noStrike" cap="none" normalizeH="0" baseline="0" dirty="0" smtClean="0">
                          <a:ln>
                            <a:noFill/>
                          </a:ln>
                          <a:solidFill>
                            <a:srgbClr val="000000"/>
                          </a:solidFill>
                          <a:effectLst/>
                          <a:latin typeface="宋体" pitchFamily="2" charset="-122"/>
                          <a:ea typeface="宋体" pitchFamily="2" charset="-122"/>
                        </a:rPr>
                        <a:t>1</a:t>
                      </a:r>
                      <a:r>
                        <a:rPr kumimoji="0" lang="zh-CN" altLang="en-US" sz="1400" b="1" i="0" u="none" strike="noStrike" cap="none" normalizeH="0" baseline="0" dirty="0" smtClean="0">
                          <a:ln>
                            <a:noFill/>
                          </a:ln>
                          <a:solidFill>
                            <a:srgbClr val="000000"/>
                          </a:solidFill>
                          <a:effectLst/>
                          <a:latin typeface="宋体" pitchFamily="2" charset="-122"/>
                          <a:ea typeface="宋体" pitchFamily="2" charset="-122"/>
                        </a:rPr>
                        <a:t>年（回顾性或前瞻性证实）</a:t>
                      </a:r>
                    </a:p>
                    <a:p>
                      <a:pPr marL="0" marR="0" lvl="0" indent="0" algn="just" defTabSz="914400" rtl="0" eaLnBrk="1" fontAlgn="base" latinLnBrk="0" hangingPunct="1">
                        <a:lnSpc>
                          <a:spcPct val="100000"/>
                        </a:lnSpc>
                        <a:spcBef>
                          <a:spcPct val="0"/>
                        </a:spcBef>
                        <a:spcAft>
                          <a:spcPct val="0"/>
                        </a:spcAft>
                        <a:buClr>
                          <a:schemeClr val="bg1"/>
                        </a:buClr>
                        <a:buSzPct val="75000"/>
                        <a:buFontTx/>
                        <a:buNone/>
                        <a:tabLst/>
                      </a:pPr>
                      <a:r>
                        <a:rPr kumimoji="0" lang="en-US" altLang="zh-CN" sz="1400" b="1" i="0" u="none" strike="noStrike" cap="none" normalizeH="0" baseline="0" dirty="0" smtClean="0">
                          <a:ln>
                            <a:noFill/>
                          </a:ln>
                          <a:solidFill>
                            <a:srgbClr val="000000"/>
                          </a:solidFill>
                          <a:effectLst/>
                          <a:latin typeface="宋体" pitchFamily="2" charset="-122"/>
                          <a:ea typeface="宋体" pitchFamily="2" charset="-122"/>
                        </a:rPr>
                        <a:t>2.</a:t>
                      </a:r>
                      <a:r>
                        <a:rPr kumimoji="0" lang="zh-CN" altLang="en-US" sz="1400" b="1" i="0" u="none" strike="noStrike" cap="none" normalizeH="0" baseline="0" dirty="0" smtClean="0">
                          <a:ln>
                            <a:noFill/>
                          </a:ln>
                          <a:solidFill>
                            <a:srgbClr val="000000"/>
                          </a:solidFill>
                          <a:effectLst/>
                          <a:latin typeface="宋体" pitchFamily="2" charset="-122"/>
                          <a:ea typeface="宋体" pitchFamily="2" charset="-122"/>
                        </a:rPr>
                        <a:t>并且具备以下</a:t>
                      </a:r>
                      <a:r>
                        <a:rPr kumimoji="0" lang="en-US" altLang="zh-CN" sz="1400" b="1" i="0" u="none" strike="noStrike" cap="none" normalizeH="0" baseline="0" dirty="0" smtClean="0">
                          <a:ln>
                            <a:noFill/>
                          </a:ln>
                          <a:solidFill>
                            <a:srgbClr val="000000"/>
                          </a:solidFill>
                          <a:effectLst/>
                          <a:latin typeface="宋体" pitchFamily="2" charset="-122"/>
                          <a:ea typeface="宋体" pitchFamily="2" charset="-122"/>
                        </a:rPr>
                        <a:t>2</a:t>
                      </a:r>
                      <a:r>
                        <a:rPr kumimoji="0" lang="zh-CN" altLang="en-US" sz="1400" b="1" i="0" u="none" strike="noStrike" cap="none" normalizeH="0" baseline="0" dirty="0" smtClean="0">
                          <a:ln>
                            <a:noFill/>
                          </a:ln>
                          <a:solidFill>
                            <a:srgbClr val="000000"/>
                          </a:solidFill>
                          <a:effectLst/>
                          <a:latin typeface="宋体" pitchFamily="2" charset="-122"/>
                          <a:ea typeface="宋体" pitchFamily="2" charset="-122"/>
                        </a:rPr>
                        <a:t>项：①脑</a:t>
                      </a:r>
                      <a:r>
                        <a:rPr kumimoji="0" lang="en-US" altLang="zh-CN" sz="1400" b="1" i="0" u="none" strike="noStrike" cap="none" normalizeH="0" baseline="0" dirty="0" smtClean="0">
                          <a:ln>
                            <a:noFill/>
                          </a:ln>
                          <a:solidFill>
                            <a:srgbClr val="000000"/>
                          </a:solidFill>
                          <a:effectLst/>
                          <a:latin typeface="宋体" pitchFamily="2" charset="-122"/>
                          <a:ea typeface="宋体" pitchFamily="2" charset="-122"/>
                        </a:rPr>
                        <a:t>MRI</a:t>
                      </a:r>
                      <a:r>
                        <a:rPr kumimoji="0" lang="zh-CN" altLang="en-US" sz="1400" b="1" i="0" u="none" strike="noStrike" cap="none" normalizeH="0" baseline="0" dirty="0" smtClean="0">
                          <a:ln>
                            <a:noFill/>
                          </a:ln>
                          <a:solidFill>
                            <a:srgbClr val="000000"/>
                          </a:solidFill>
                          <a:effectLst/>
                          <a:latin typeface="宋体" pitchFamily="2" charset="-122"/>
                          <a:ea typeface="宋体" pitchFamily="2" charset="-122"/>
                        </a:rPr>
                        <a:t>异常</a:t>
                      </a:r>
                      <a:r>
                        <a:rPr kumimoji="0" lang="en-US" altLang="zh-CN" sz="1400" b="1" i="0" u="none" strike="noStrike" cap="none" normalizeH="0" baseline="0" dirty="0" smtClean="0">
                          <a:ln>
                            <a:noFill/>
                          </a:ln>
                          <a:solidFill>
                            <a:srgbClr val="000000"/>
                          </a:solidFill>
                          <a:effectLst/>
                          <a:latin typeface="宋体" pitchFamily="2" charset="-122"/>
                          <a:ea typeface="宋体" pitchFamily="2" charset="-122"/>
                        </a:rPr>
                        <a:t>(9</a:t>
                      </a:r>
                      <a:r>
                        <a:rPr kumimoji="0" lang="zh-CN" altLang="en-US" sz="1400" b="1" i="0" u="none" strike="noStrike" cap="none" normalizeH="0" baseline="0" dirty="0" smtClean="0">
                          <a:ln>
                            <a:noFill/>
                          </a:ln>
                          <a:solidFill>
                            <a:srgbClr val="000000"/>
                          </a:solidFill>
                          <a:effectLst/>
                          <a:latin typeface="宋体" pitchFamily="2" charset="-122"/>
                          <a:ea typeface="宋体" pitchFamily="2" charset="-122"/>
                        </a:rPr>
                        <a:t>个</a:t>
                      </a:r>
                      <a:r>
                        <a:rPr kumimoji="0" lang="en-US" altLang="zh-CN" sz="1400" b="1" i="0" u="none" strike="noStrike" cap="none" normalizeH="0" baseline="0" dirty="0" smtClean="0">
                          <a:ln>
                            <a:noFill/>
                          </a:ln>
                          <a:solidFill>
                            <a:srgbClr val="000000"/>
                          </a:solidFill>
                          <a:effectLst/>
                          <a:latin typeface="宋体" pitchFamily="2" charset="-122"/>
                          <a:ea typeface="宋体" pitchFamily="2" charset="-122"/>
                        </a:rPr>
                        <a:t>T2</a:t>
                      </a:r>
                      <a:r>
                        <a:rPr kumimoji="0" lang="zh-CN" altLang="en-US" sz="1400" b="1" i="0" u="none" strike="noStrike" cap="none" normalizeH="0" baseline="0" dirty="0" smtClean="0">
                          <a:ln>
                            <a:noFill/>
                          </a:ln>
                          <a:solidFill>
                            <a:srgbClr val="000000"/>
                          </a:solidFill>
                          <a:effectLst/>
                          <a:latin typeface="宋体" pitchFamily="2" charset="-122"/>
                          <a:ea typeface="宋体" pitchFamily="2" charset="-122"/>
                        </a:rPr>
                        <a:t>病灶或</a:t>
                      </a:r>
                      <a:r>
                        <a:rPr kumimoji="0" lang="en-US" altLang="zh-CN" sz="1400" b="1" i="0" u="none" strike="noStrike" cap="none" normalizeH="0" baseline="0" dirty="0" smtClean="0">
                          <a:ln>
                            <a:noFill/>
                          </a:ln>
                          <a:solidFill>
                            <a:srgbClr val="000000"/>
                          </a:solidFill>
                          <a:effectLst/>
                          <a:latin typeface="宋体" pitchFamily="2" charset="-122"/>
                          <a:ea typeface="宋体" pitchFamily="2" charset="-122"/>
                        </a:rPr>
                        <a:t>4</a:t>
                      </a:r>
                      <a:r>
                        <a:rPr kumimoji="0" lang="zh-CN" altLang="en-US" sz="1400" b="1" i="0" u="none" strike="noStrike" cap="none" normalizeH="0" baseline="0" dirty="0" smtClean="0">
                          <a:ln>
                            <a:noFill/>
                          </a:ln>
                          <a:solidFill>
                            <a:srgbClr val="000000"/>
                          </a:solidFill>
                          <a:effectLst/>
                          <a:latin typeface="宋体" pitchFamily="2" charset="-122"/>
                          <a:ea typeface="宋体" pitchFamily="2" charset="-122"/>
                        </a:rPr>
                        <a:t>～</a:t>
                      </a:r>
                      <a:r>
                        <a:rPr kumimoji="0" lang="en-US" altLang="zh-CN" sz="1400" b="1" i="0" u="none" strike="noStrike" cap="none" normalizeH="0" baseline="0" dirty="0" smtClean="0">
                          <a:ln>
                            <a:noFill/>
                          </a:ln>
                          <a:solidFill>
                            <a:srgbClr val="000000"/>
                          </a:solidFill>
                          <a:effectLst/>
                          <a:latin typeface="宋体" pitchFamily="2" charset="-122"/>
                          <a:ea typeface="宋体" pitchFamily="2" charset="-122"/>
                        </a:rPr>
                        <a:t>8</a:t>
                      </a:r>
                      <a:r>
                        <a:rPr kumimoji="0" lang="zh-CN" altLang="en-US" sz="1400" b="1" i="0" u="none" strike="noStrike" cap="none" normalizeH="0" baseline="0" dirty="0" smtClean="0">
                          <a:ln>
                            <a:noFill/>
                          </a:ln>
                          <a:solidFill>
                            <a:srgbClr val="000000"/>
                          </a:solidFill>
                          <a:effectLst/>
                          <a:latin typeface="宋体" pitchFamily="2" charset="-122"/>
                          <a:ea typeface="宋体" pitchFamily="2" charset="-122"/>
                        </a:rPr>
                        <a:t>个</a:t>
                      </a:r>
                      <a:r>
                        <a:rPr kumimoji="0" lang="en-US" altLang="zh-CN" sz="1400" b="1" i="0" u="none" strike="noStrike" cap="none" normalizeH="0" baseline="0" dirty="0" smtClean="0">
                          <a:ln>
                            <a:noFill/>
                          </a:ln>
                          <a:solidFill>
                            <a:srgbClr val="000000"/>
                          </a:solidFill>
                          <a:effectLst/>
                          <a:latin typeface="宋体" pitchFamily="2" charset="-122"/>
                          <a:ea typeface="宋体" pitchFamily="2" charset="-122"/>
                        </a:rPr>
                        <a:t>T2</a:t>
                      </a:r>
                      <a:r>
                        <a:rPr kumimoji="0" lang="zh-CN" altLang="en-US" sz="1400" b="1" i="0" u="none" strike="noStrike" cap="none" normalizeH="0" baseline="0" dirty="0" smtClean="0">
                          <a:ln>
                            <a:noFill/>
                          </a:ln>
                          <a:solidFill>
                            <a:srgbClr val="000000"/>
                          </a:solidFill>
                          <a:effectLst/>
                          <a:latin typeface="宋体" pitchFamily="2" charset="-122"/>
                          <a:ea typeface="宋体" pitchFamily="2" charset="-122"/>
                        </a:rPr>
                        <a:t>病灶及</a:t>
                      </a:r>
                      <a:r>
                        <a:rPr kumimoji="0" lang="en-US" altLang="zh-CN" sz="1400" b="1" i="0" u="none" strike="noStrike" cap="none" normalizeH="0" baseline="0" dirty="0" smtClean="0">
                          <a:ln>
                            <a:noFill/>
                          </a:ln>
                          <a:solidFill>
                            <a:srgbClr val="000000"/>
                          </a:solidFill>
                          <a:effectLst/>
                          <a:latin typeface="宋体" pitchFamily="2" charset="-122"/>
                          <a:ea typeface="宋体" pitchFamily="2" charset="-122"/>
                        </a:rPr>
                        <a:t>VEP</a:t>
                      </a:r>
                      <a:r>
                        <a:rPr kumimoji="0" lang="zh-CN" altLang="en-US" sz="1400" b="1" i="0" u="none" strike="noStrike" cap="none" normalizeH="0" baseline="0" dirty="0" smtClean="0">
                          <a:ln>
                            <a:noFill/>
                          </a:ln>
                          <a:solidFill>
                            <a:srgbClr val="000000"/>
                          </a:solidFill>
                          <a:effectLst/>
                          <a:latin typeface="宋体" pitchFamily="2" charset="-122"/>
                          <a:ea typeface="宋体" pitchFamily="2" charset="-122"/>
                        </a:rPr>
                        <a:t>异常</a:t>
                      </a:r>
                      <a:r>
                        <a:rPr kumimoji="0" lang="en-US" altLang="zh-CN" sz="1400" b="1" i="0" u="none" strike="noStrike" cap="none" normalizeH="0" baseline="0" dirty="0" smtClean="0">
                          <a:ln>
                            <a:noFill/>
                          </a:ln>
                          <a:solidFill>
                            <a:srgbClr val="000000"/>
                          </a:solidFill>
                          <a:effectLst/>
                          <a:latin typeface="宋体" pitchFamily="2" charset="-122"/>
                          <a:ea typeface="宋体" pitchFamily="2" charset="-122"/>
                        </a:rPr>
                        <a:t>)</a:t>
                      </a:r>
                    </a:p>
                    <a:p>
                      <a:pPr marL="0" marR="0" lvl="0" indent="0" algn="just" defTabSz="914400" rtl="0" eaLnBrk="1" fontAlgn="base" latinLnBrk="0" hangingPunct="1">
                        <a:lnSpc>
                          <a:spcPct val="100000"/>
                        </a:lnSpc>
                        <a:spcBef>
                          <a:spcPct val="0"/>
                        </a:spcBef>
                        <a:spcAft>
                          <a:spcPct val="0"/>
                        </a:spcAft>
                        <a:buClr>
                          <a:schemeClr val="bg1"/>
                        </a:buClr>
                        <a:buSzPct val="75000"/>
                        <a:buFontTx/>
                        <a:buNone/>
                        <a:tabLst/>
                      </a:pPr>
                      <a:r>
                        <a:rPr kumimoji="0" lang="en-US" altLang="zh-CN" sz="1400" b="1" i="0" u="none" strike="noStrike" cap="none" normalizeH="0" baseline="0" dirty="0" smtClean="0">
                          <a:ln>
                            <a:noFill/>
                          </a:ln>
                          <a:solidFill>
                            <a:srgbClr val="000000"/>
                          </a:solidFill>
                          <a:effectLst/>
                          <a:latin typeface="宋体" pitchFamily="2" charset="-122"/>
                          <a:ea typeface="宋体" pitchFamily="2" charset="-122"/>
                        </a:rPr>
                        <a:t>                   ②</a:t>
                      </a:r>
                      <a:r>
                        <a:rPr kumimoji="0" lang="zh-CN" altLang="en-US" sz="1400" b="1" i="0" u="none" strike="noStrike" cap="none" normalizeH="0" baseline="0" dirty="0" smtClean="0">
                          <a:ln>
                            <a:noFill/>
                          </a:ln>
                          <a:solidFill>
                            <a:srgbClr val="000000"/>
                          </a:solidFill>
                          <a:effectLst/>
                          <a:latin typeface="宋体" pitchFamily="2" charset="-122"/>
                          <a:ea typeface="宋体" pitchFamily="2" charset="-122"/>
                        </a:rPr>
                        <a:t>脊髓</a:t>
                      </a:r>
                      <a:r>
                        <a:rPr kumimoji="0" lang="en-US" altLang="zh-CN" sz="1400" b="1" i="0" u="none" strike="noStrike" cap="none" normalizeH="0" baseline="0" dirty="0" smtClean="0">
                          <a:ln>
                            <a:noFill/>
                          </a:ln>
                          <a:solidFill>
                            <a:srgbClr val="000000"/>
                          </a:solidFill>
                          <a:effectLst/>
                          <a:latin typeface="宋体" pitchFamily="2" charset="-122"/>
                          <a:ea typeface="宋体" pitchFamily="2" charset="-122"/>
                        </a:rPr>
                        <a:t>MRI</a:t>
                      </a:r>
                      <a:r>
                        <a:rPr kumimoji="0" lang="zh-CN" altLang="en-US" sz="1400" b="1" i="0" u="none" strike="noStrike" cap="none" normalizeH="0" baseline="0" dirty="0" smtClean="0">
                          <a:ln>
                            <a:noFill/>
                          </a:ln>
                          <a:solidFill>
                            <a:srgbClr val="000000"/>
                          </a:solidFill>
                          <a:effectLst/>
                          <a:latin typeface="宋体" pitchFamily="2" charset="-122"/>
                          <a:ea typeface="宋体" pitchFamily="2" charset="-122"/>
                        </a:rPr>
                        <a:t>异常（</a:t>
                      </a:r>
                      <a:r>
                        <a:rPr kumimoji="0" lang="en-US" altLang="zh-CN" sz="1400" b="1" i="0" u="none" strike="noStrike" cap="none" normalizeH="0" baseline="0" dirty="0" smtClean="0">
                          <a:ln>
                            <a:noFill/>
                          </a:ln>
                          <a:solidFill>
                            <a:srgbClr val="000000"/>
                          </a:solidFill>
                          <a:effectLst/>
                          <a:latin typeface="宋体" pitchFamily="2" charset="-122"/>
                          <a:ea typeface="宋体" pitchFamily="2" charset="-122"/>
                        </a:rPr>
                        <a:t>2</a:t>
                      </a:r>
                      <a:r>
                        <a:rPr kumimoji="0" lang="zh-CN" altLang="en-US" sz="1400" b="1" i="0" u="none" strike="noStrike" cap="none" normalizeH="0" baseline="0" dirty="0" smtClean="0">
                          <a:ln>
                            <a:noFill/>
                          </a:ln>
                          <a:solidFill>
                            <a:srgbClr val="000000"/>
                          </a:solidFill>
                          <a:effectLst/>
                          <a:latin typeface="宋体" pitchFamily="2" charset="-122"/>
                          <a:ea typeface="宋体" pitchFamily="2" charset="-122"/>
                        </a:rPr>
                        <a:t>个</a:t>
                      </a:r>
                      <a:r>
                        <a:rPr kumimoji="0" lang="en-US" altLang="zh-CN" sz="1400" b="1" i="0" u="none" strike="noStrike" cap="none" normalizeH="0" baseline="0" dirty="0" smtClean="0">
                          <a:ln>
                            <a:noFill/>
                          </a:ln>
                          <a:solidFill>
                            <a:srgbClr val="000000"/>
                          </a:solidFill>
                          <a:effectLst/>
                          <a:latin typeface="宋体" pitchFamily="2" charset="-122"/>
                          <a:ea typeface="宋体" pitchFamily="2" charset="-122"/>
                        </a:rPr>
                        <a:t>T2</a:t>
                      </a:r>
                      <a:r>
                        <a:rPr kumimoji="0" lang="zh-CN" altLang="en-US" sz="1400" b="1" i="0" u="none" strike="noStrike" cap="none" normalizeH="0" baseline="0" dirty="0" smtClean="0">
                          <a:ln>
                            <a:noFill/>
                          </a:ln>
                          <a:solidFill>
                            <a:srgbClr val="000000"/>
                          </a:solidFill>
                          <a:effectLst/>
                          <a:latin typeface="宋体" pitchFamily="2" charset="-122"/>
                          <a:ea typeface="宋体" pitchFamily="2" charset="-122"/>
                        </a:rPr>
                        <a:t>病灶）</a:t>
                      </a:r>
                    </a:p>
                    <a:p>
                      <a:pPr marL="0" marR="0" lvl="0" indent="0" algn="just" defTabSz="914400" rtl="0" eaLnBrk="1" fontAlgn="base" latinLnBrk="0" hangingPunct="1">
                        <a:lnSpc>
                          <a:spcPct val="100000"/>
                        </a:lnSpc>
                        <a:spcBef>
                          <a:spcPct val="0"/>
                        </a:spcBef>
                        <a:spcAft>
                          <a:spcPct val="0"/>
                        </a:spcAft>
                        <a:buClr>
                          <a:schemeClr val="bg1"/>
                        </a:buClr>
                        <a:buSzPct val="75000"/>
                        <a:buFontTx/>
                        <a:buNone/>
                        <a:tabLst/>
                      </a:pPr>
                      <a:r>
                        <a:rPr kumimoji="0" lang="zh-CN" altLang="en-US" sz="1400" b="1" i="0" u="none" strike="noStrike" cap="none" normalizeH="0" baseline="0" dirty="0" smtClean="0">
                          <a:ln>
                            <a:noFill/>
                          </a:ln>
                          <a:solidFill>
                            <a:srgbClr val="000000"/>
                          </a:solidFill>
                          <a:effectLst/>
                          <a:latin typeface="宋体" pitchFamily="2" charset="-122"/>
                          <a:ea typeface="宋体" pitchFamily="2" charset="-122"/>
                        </a:rPr>
                        <a:t>                   ③</a:t>
                      </a:r>
                      <a:r>
                        <a:rPr kumimoji="0" lang="en-US" altLang="zh-CN" sz="1400" b="1" i="0" u="none" strike="noStrike" cap="none" normalizeH="0" baseline="0" dirty="0" smtClean="0">
                          <a:ln>
                            <a:noFill/>
                          </a:ln>
                          <a:solidFill>
                            <a:srgbClr val="000000"/>
                          </a:solidFill>
                          <a:effectLst/>
                          <a:latin typeface="宋体" pitchFamily="2" charset="-122"/>
                          <a:ea typeface="宋体" pitchFamily="2" charset="-122"/>
                        </a:rPr>
                        <a:t>CSF</a:t>
                      </a:r>
                      <a:r>
                        <a:rPr kumimoji="0" lang="zh-CN" altLang="en-US" sz="1400" b="1" i="0" u="none" strike="noStrike" cap="none" normalizeH="0" baseline="0" dirty="0" smtClean="0">
                          <a:ln>
                            <a:noFill/>
                          </a:ln>
                          <a:solidFill>
                            <a:srgbClr val="000000"/>
                          </a:solidFill>
                          <a:effectLst/>
                          <a:latin typeface="宋体" pitchFamily="2" charset="-122"/>
                          <a:ea typeface="宋体" pitchFamily="2" charset="-122"/>
                        </a:rPr>
                        <a:t>异常</a:t>
                      </a:r>
                      <a:r>
                        <a:rPr kumimoji="0" lang="en-US" altLang="zh-CN" sz="1400" b="1" i="0" u="none" strike="noStrike" cap="none" normalizeH="0" baseline="0" dirty="0" smtClean="0">
                          <a:ln>
                            <a:noFill/>
                          </a:ln>
                          <a:solidFill>
                            <a:srgbClr val="000000"/>
                          </a:solidFill>
                          <a:effectLst/>
                          <a:latin typeface="宋体" pitchFamily="2" charset="-122"/>
                          <a:ea typeface="宋体" pitchFamily="2" charset="-122"/>
                        </a:rPr>
                        <a:t>(</a:t>
                      </a:r>
                      <a:r>
                        <a:rPr kumimoji="0" lang="zh-CN" altLang="en-US" sz="1400" b="1" i="0" u="none" strike="noStrike" cap="none" normalizeH="0" baseline="0" dirty="0" smtClean="0">
                          <a:ln>
                            <a:noFill/>
                          </a:ln>
                          <a:solidFill>
                            <a:srgbClr val="000000"/>
                          </a:solidFill>
                          <a:effectLst/>
                          <a:latin typeface="宋体" pitchFamily="2" charset="-122"/>
                          <a:ea typeface="宋体" pitchFamily="2" charset="-122"/>
                        </a:rPr>
                        <a:t>寡克隆</a:t>
                      </a:r>
                      <a:r>
                        <a:rPr kumimoji="0" lang="en-US" altLang="zh-CN" sz="1400" b="1" i="0" u="none" strike="noStrike" cap="none" normalizeH="0" baseline="0" dirty="0" err="1" smtClean="0">
                          <a:ln>
                            <a:noFill/>
                          </a:ln>
                          <a:solidFill>
                            <a:srgbClr val="000000"/>
                          </a:solidFill>
                          <a:effectLst/>
                          <a:latin typeface="宋体" pitchFamily="2" charset="-122"/>
                          <a:ea typeface="宋体" pitchFamily="2" charset="-122"/>
                        </a:rPr>
                        <a:t>IgG</a:t>
                      </a:r>
                      <a:r>
                        <a:rPr kumimoji="0" lang="zh-CN" altLang="en-US" sz="1400" b="1" i="0" u="none" strike="noStrike" cap="none" normalizeH="0" baseline="0" dirty="0" smtClean="0">
                          <a:ln>
                            <a:noFill/>
                          </a:ln>
                          <a:solidFill>
                            <a:srgbClr val="000000"/>
                          </a:solidFill>
                          <a:effectLst/>
                          <a:latin typeface="宋体" pitchFamily="2" charset="-122"/>
                          <a:ea typeface="宋体" pitchFamily="2" charset="-122"/>
                        </a:rPr>
                        <a:t>带或</a:t>
                      </a:r>
                      <a:r>
                        <a:rPr kumimoji="0" lang="en-US" altLang="zh-CN" sz="1400" b="1" i="0" u="none" strike="noStrike" cap="none" normalizeH="0" baseline="0" dirty="0" err="1" smtClean="0">
                          <a:ln>
                            <a:noFill/>
                          </a:ln>
                          <a:solidFill>
                            <a:srgbClr val="000000"/>
                          </a:solidFill>
                          <a:effectLst/>
                          <a:latin typeface="宋体" pitchFamily="2" charset="-122"/>
                          <a:ea typeface="宋体" pitchFamily="2" charset="-122"/>
                        </a:rPr>
                        <a:t>IgG</a:t>
                      </a:r>
                      <a:r>
                        <a:rPr kumimoji="0" lang="zh-CN" altLang="en-US" sz="1400" b="1" i="0" u="none" strike="noStrike" cap="none" normalizeH="0" baseline="0" dirty="0" smtClean="0">
                          <a:ln>
                            <a:noFill/>
                          </a:ln>
                          <a:solidFill>
                            <a:srgbClr val="000000"/>
                          </a:solidFill>
                          <a:effectLst/>
                          <a:latin typeface="宋体" pitchFamily="2" charset="-122"/>
                          <a:ea typeface="宋体" pitchFamily="2" charset="-122"/>
                        </a:rPr>
                        <a:t>指数升高或两者兼有</a:t>
                      </a:r>
                      <a:r>
                        <a:rPr kumimoji="0" lang="en-US" altLang="zh-CN" sz="1400" b="1" i="0" u="none" strike="noStrike" cap="none" normalizeH="0" baseline="0" dirty="0" smtClean="0">
                          <a:ln>
                            <a:noFill/>
                          </a:ln>
                          <a:solidFill>
                            <a:srgbClr val="000000"/>
                          </a:solidFill>
                          <a:effectLst/>
                          <a:latin typeface="宋体" pitchFamily="2" charset="-122"/>
                          <a:ea typeface="宋体" pitchFamily="2" charset="-122"/>
                        </a:rPr>
                        <a:t>)</a:t>
                      </a: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solidFill>
                      <a:srgbClr val="D7E9D7"/>
                    </a:solidFill>
                  </a:tcPr>
                </a:tc>
              </a:tr>
            </a:tbl>
          </a:graphicData>
        </a:graphic>
      </p:graphicFrame>
      <p:sp>
        <p:nvSpPr>
          <p:cNvPr id="7" name="AutoShape 34"/>
          <p:cNvSpPr>
            <a:spLocks noChangeArrowheads="1"/>
          </p:cNvSpPr>
          <p:nvPr/>
        </p:nvSpPr>
        <p:spPr bwMode="auto">
          <a:xfrm>
            <a:off x="719139" y="685800"/>
            <a:ext cx="4081462" cy="727075"/>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Diagnosis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38668"/>
                                        </p:tgtEl>
                                        <p:attrNameLst>
                                          <p:attrName>style.visibility</p:attrName>
                                        </p:attrNameLst>
                                      </p:cBhvr>
                                      <p:to>
                                        <p:strVal val="visible"/>
                                      </p:to>
                                    </p:set>
                                    <p:animEffect transition="in" filter="wipe(up)">
                                      <p:cBhvr>
                                        <p:cTn id="7" dur="1000"/>
                                        <p:tgtEl>
                                          <p:spTgt spid="238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body" sz="half" idx="1"/>
          </p:nvPr>
        </p:nvSpPr>
        <p:spPr>
          <a:xfrm>
            <a:off x="719138" y="1438275"/>
            <a:ext cx="7885112" cy="633403"/>
          </a:xfrm>
          <a:noFill/>
        </p:spPr>
        <p:txBody>
          <a:bodyPr/>
          <a:lstStyle/>
          <a:p>
            <a:pPr>
              <a:buNone/>
            </a:pPr>
            <a:r>
              <a:rPr lang="en-US" altLang="zh-CN" sz="2800" b="1" dirty="0" smtClean="0">
                <a:latin typeface="楷体_GB2312" pitchFamily="49" charset="-122"/>
                <a:ea typeface="楷体_GB2312" pitchFamily="49" charset="-122"/>
              </a:rPr>
              <a:t>Diagnostic </a:t>
            </a:r>
            <a:r>
              <a:rPr lang="en-US" altLang="zh-CN" sz="2800" b="1" dirty="0" err="1" smtClean="0">
                <a:latin typeface="楷体_GB2312" pitchFamily="49" charset="-122"/>
                <a:ea typeface="楷体_GB2312" pitchFamily="49" charset="-122"/>
              </a:rPr>
              <a:t>cretiria</a:t>
            </a:r>
            <a:r>
              <a:rPr lang="en-US" altLang="zh-CN" sz="2800" b="1" dirty="0" smtClean="0">
                <a:latin typeface="楷体_GB2312" pitchFamily="49" charset="-122"/>
                <a:ea typeface="楷体_GB2312" pitchFamily="49" charset="-122"/>
              </a:rPr>
              <a:t> for MS (ver. 2010)</a:t>
            </a:r>
            <a:endParaRPr lang="zh-CN" altLang="en-US" sz="2800" b="1" dirty="0">
              <a:latin typeface="楷体_GB2312" pitchFamily="49" charset="-122"/>
              <a:ea typeface="楷体_GB2312" pitchFamily="49" charset="-122"/>
            </a:endParaRPr>
          </a:p>
        </p:txBody>
      </p:sp>
      <p:sp>
        <p:nvSpPr>
          <p:cNvPr id="7" name="AutoShape 34"/>
          <p:cNvSpPr>
            <a:spLocks noChangeArrowheads="1"/>
          </p:cNvSpPr>
          <p:nvPr/>
        </p:nvSpPr>
        <p:spPr bwMode="auto">
          <a:xfrm>
            <a:off x="719139" y="685800"/>
            <a:ext cx="4081462" cy="727075"/>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Diagnosis</a:t>
            </a:r>
          </a:p>
        </p:txBody>
      </p:sp>
      <p:pic>
        <p:nvPicPr>
          <p:cNvPr id="48130" name="Picture 2" descr="C:\Users\医务处\Desktop\Diagnostic cretiria for MS (2010) - 副本1.jpg"/>
          <p:cNvPicPr>
            <a:picLocks noChangeAspect="1" noChangeArrowheads="1"/>
          </p:cNvPicPr>
          <p:nvPr/>
        </p:nvPicPr>
        <p:blipFill>
          <a:blip r:embed="rId3"/>
          <a:srcRect/>
          <a:stretch>
            <a:fillRect/>
          </a:stretch>
        </p:blipFill>
        <p:spPr bwMode="auto">
          <a:xfrm>
            <a:off x="1622283" y="1928802"/>
            <a:ext cx="5450047" cy="4824000"/>
          </a:xfrm>
          <a:prstGeom prst="rect">
            <a:avLst/>
          </a:prstGeom>
          <a:noFill/>
        </p:spPr>
      </p:pic>
      <p:sp>
        <p:nvSpPr>
          <p:cNvPr id="6" name="Rectangle 19"/>
          <p:cNvSpPr>
            <a:spLocks noChangeArrowheads="1"/>
          </p:cNvSpPr>
          <p:nvPr/>
        </p:nvSpPr>
        <p:spPr bwMode="auto">
          <a:xfrm>
            <a:off x="4857752" y="79841"/>
            <a:ext cx="4286248" cy="1323439"/>
          </a:xfrm>
          <a:prstGeom prst="rect">
            <a:avLst/>
          </a:prstGeom>
          <a:solidFill>
            <a:srgbClr val="FFFFCC"/>
          </a:solidFill>
          <a:ln w="25400">
            <a:solidFill>
              <a:srgbClr val="FF6600"/>
            </a:solidFill>
            <a:miter lim="800000"/>
            <a:headEnd/>
            <a:tailEnd/>
          </a:ln>
          <a:effectLst/>
        </p:spPr>
        <p:txBody>
          <a:bodyPr wrap="square">
            <a:spAutoFit/>
          </a:bodyPr>
          <a:lstStyle/>
          <a:p>
            <a:pPr>
              <a:buClr>
                <a:srgbClr val="0000FF"/>
              </a:buClr>
              <a:buSzPct val="75000"/>
            </a:pPr>
            <a:r>
              <a:rPr lang="en-US" sz="1600" dirty="0" smtClean="0"/>
              <a:t>The main basis of clinical diagnosis</a:t>
            </a:r>
          </a:p>
          <a:p>
            <a:pPr>
              <a:buClr>
                <a:srgbClr val="0000FF"/>
              </a:buClr>
              <a:buSzPct val="75000"/>
              <a:buFont typeface="Wingdings" pitchFamily="2" charset="2"/>
              <a:buChar char="ü"/>
            </a:pPr>
            <a:r>
              <a:rPr lang="en-US" sz="1600" dirty="0" smtClean="0"/>
              <a:t> a relapsing-remitting course</a:t>
            </a:r>
          </a:p>
          <a:p>
            <a:pPr>
              <a:buClr>
                <a:srgbClr val="0000FF"/>
              </a:buClr>
              <a:buSzPct val="75000"/>
              <a:buFont typeface="Wingdings" pitchFamily="2" charset="2"/>
              <a:buChar char="ü"/>
            </a:pPr>
            <a:r>
              <a:rPr lang="en-US" sz="1600" dirty="0" smtClean="0"/>
              <a:t> Signs and symptoms that indicating the existence of more than one separating lesions in CNS, </a:t>
            </a:r>
            <a:r>
              <a:rPr lang="en-US" altLang="zh-CN" sz="1600" dirty="0" smtClean="0">
                <a:ea typeface="楷体_GB2312" pitchFamily="49" charset="-122"/>
              </a:rPr>
              <a:t>as well as MR imaging.</a:t>
            </a:r>
            <a:endParaRPr kumimoji="1" lang="zh-CN" altLang="en-US" sz="1600" b="1" dirty="0">
              <a:latin typeface="楷体_GB2312" pitchFamily="49"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body" sz="half" idx="1"/>
          </p:nvPr>
        </p:nvSpPr>
        <p:spPr>
          <a:xfrm>
            <a:off x="719138" y="1438275"/>
            <a:ext cx="7885112" cy="633403"/>
          </a:xfrm>
          <a:noFill/>
        </p:spPr>
        <p:txBody>
          <a:bodyPr/>
          <a:lstStyle/>
          <a:p>
            <a:pPr>
              <a:buNone/>
            </a:pPr>
            <a:r>
              <a:rPr lang="en-US" altLang="zh-CN" sz="2800" b="1" dirty="0" smtClean="0">
                <a:latin typeface="楷体_GB2312" pitchFamily="49" charset="-122"/>
                <a:ea typeface="楷体_GB2312" pitchFamily="49" charset="-122"/>
              </a:rPr>
              <a:t>Diagnostic </a:t>
            </a:r>
            <a:r>
              <a:rPr lang="en-US" altLang="zh-CN" sz="2800" b="1" dirty="0" err="1" smtClean="0">
                <a:latin typeface="楷体_GB2312" pitchFamily="49" charset="-122"/>
                <a:ea typeface="楷体_GB2312" pitchFamily="49" charset="-122"/>
              </a:rPr>
              <a:t>cretiria</a:t>
            </a:r>
            <a:r>
              <a:rPr lang="en-US" altLang="zh-CN" sz="2800" b="1" dirty="0" smtClean="0">
                <a:latin typeface="楷体_GB2312" pitchFamily="49" charset="-122"/>
                <a:ea typeface="楷体_GB2312" pitchFamily="49" charset="-122"/>
              </a:rPr>
              <a:t> for MS (ver. 2010)</a:t>
            </a:r>
            <a:endParaRPr lang="zh-CN" altLang="en-US" sz="2800" b="1" dirty="0">
              <a:latin typeface="楷体_GB2312" pitchFamily="49" charset="-122"/>
              <a:ea typeface="楷体_GB2312" pitchFamily="49" charset="-122"/>
            </a:endParaRPr>
          </a:p>
        </p:txBody>
      </p:sp>
      <p:sp>
        <p:nvSpPr>
          <p:cNvPr id="7" name="AutoShape 34"/>
          <p:cNvSpPr>
            <a:spLocks noChangeArrowheads="1"/>
          </p:cNvSpPr>
          <p:nvPr/>
        </p:nvSpPr>
        <p:spPr bwMode="auto">
          <a:xfrm>
            <a:off x="719139" y="685800"/>
            <a:ext cx="4081462" cy="727075"/>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Diagnosis</a:t>
            </a:r>
          </a:p>
        </p:txBody>
      </p:sp>
      <p:pic>
        <p:nvPicPr>
          <p:cNvPr id="49154" name="Picture 2" descr="C:\Users\医务处\Desktop\Diagnostic cretiria for MS (2010) - 副本2.jpg"/>
          <p:cNvPicPr>
            <a:picLocks noChangeAspect="1" noChangeArrowheads="1"/>
          </p:cNvPicPr>
          <p:nvPr/>
        </p:nvPicPr>
        <p:blipFill>
          <a:blip r:embed="rId3"/>
          <a:srcRect/>
          <a:stretch>
            <a:fillRect/>
          </a:stretch>
        </p:blipFill>
        <p:spPr bwMode="auto">
          <a:xfrm>
            <a:off x="357158" y="2143116"/>
            <a:ext cx="8323845" cy="39600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idx="1"/>
          </p:nvPr>
        </p:nvSpPr>
        <p:spPr>
          <a:noFill/>
        </p:spPr>
        <p:txBody>
          <a:bodyPr>
            <a:normAutofit lnSpcReduction="10000"/>
          </a:bodyPr>
          <a:lstStyle/>
          <a:p>
            <a:pPr>
              <a:buSzPct val="75000"/>
              <a:buFont typeface="Wingdings" pitchFamily="2" charset="2"/>
              <a:buChar char="l"/>
            </a:pPr>
            <a:r>
              <a:rPr lang="en-US" altLang="zh-CN" sz="2800" b="1" dirty="0" smtClean="0">
                <a:latin typeface="Arial" pitchFamily="34" charset="0"/>
                <a:ea typeface="楷体_GB2312" pitchFamily="49" charset="-122"/>
                <a:cs typeface="Arial" pitchFamily="34" charset="0"/>
              </a:rPr>
              <a:t>Differential diagnosis</a:t>
            </a:r>
            <a:endParaRPr lang="zh-CN" altLang="en-US" sz="2800" b="1" dirty="0">
              <a:latin typeface="Arial" pitchFamily="34" charset="0"/>
              <a:ea typeface="楷体_GB2312" pitchFamily="49" charset="-122"/>
              <a:cs typeface="Arial" pitchFamily="34" charset="0"/>
            </a:endParaRPr>
          </a:p>
          <a:p>
            <a:pPr>
              <a:buFont typeface="Wingdings" pitchFamily="2" charset="2"/>
              <a:buChar char="ü"/>
            </a:pPr>
            <a:r>
              <a:rPr kumimoji="1" lang="en-US" altLang="en-US" sz="2800" dirty="0" smtClean="0">
                <a:latin typeface="Arial" pitchFamily="34" charset="0"/>
                <a:ea typeface="Verdana" pitchFamily="34" charset="0"/>
                <a:cs typeface="Arial" pitchFamily="34" charset="0"/>
              </a:rPr>
              <a:t> Acute disseminated encephalomyelitis</a:t>
            </a:r>
          </a:p>
          <a:p>
            <a:pPr>
              <a:buFont typeface="Wingdings" pitchFamily="2" charset="2"/>
              <a:buChar char="ü"/>
            </a:pPr>
            <a:r>
              <a:rPr kumimoji="1" lang="en-US" altLang="en-US" sz="2800" dirty="0" smtClean="0">
                <a:latin typeface="Arial" pitchFamily="34" charset="0"/>
                <a:ea typeface="Verdana" pitchFamily="34" charset="0"/>
                <a:cs typeface="Arial" pitchFamily="34" charset="0"/>
              </a:rPr>
              <a:t> </a:t>
            </a:r>
            <a:r>
              <a:rPr kumimoji="1" lang="en-US" altLang="en-US" sz="2800" dirty="0" err="1" smtClean="0">
                <a:latin typeface="Arial" pitchFamily="34" charset="0"/>
                <a:ea typeface="Verdana" pitchFamily="34" charset="0"/>
                <a:cs typeface="Arial" pitchFamily="34" charset="0"/>
              </a:rPr>
              <a:t>Neuromyelitis</a:t>
            </a:r>
            <a:r>
              <a:rPr kumimoji="1" lang="en-US" altLang="en-US" sz="2800" dirty="0" smtClean="0">
                <a:latin typeface="Arial" pitchFamily="34" charset="0"/>
                <a:ea typeface="Verdana" pitchFamily="34" charset="0"/>
                <a:cs typeface="Arial" pitchFamily="34" charset="0"/>
              </a:rPr>
              <a:t> </a:t>
            </a:r>
            <a:r>
              <a:rPr kumimoji="1" lang="en-US" altLang="en-US" sz="2800" dirty="0" err="1" smtClean="0">
                <a:latin typeface="Arial" pitchFamily="34" charset="0"/>
                <a:ea typeface="Verdana" pitchFamily="34" charset="0"/>
                <a:cs typeface="Arial" pitchFamily="34" charset="0"/>
              </a:rPr>
              <a:t>optica</a:t>
            </a:r>
            <a:endParaRPr kumimoji="1" lang="en-US" altLang="en-US" sz="2800" dirty="0" smtClean="0">
              <a:latin typeface="Arial" pitchFamily="34" charset="0"/>
              <a:ea typeface="Verdana" pitchFamily="34" charset="0"/>
              <a:cs typeface="Arial" pitchFamily="34" charset="0"/>
            </a:endParaRPr>
          </a:p>
          <a:p>
            <a:pPr>
              <a:buFont typeface="Wingdings" pitchFamily="2" charset="2"/>
              <a:buChar char="ü"/>
            </a:pPr>
            <a:r>
              <a:rPr kumimoji="1" lang="en-US" altLang="en-US" sz="2800" dirty="0">
                <a:latin typeface="Arial" pitchFamily="34" charset="0"/>
                <a:ea typeface="Verdana" pitchFamily="34" charset="0"/>
                <a:cs typeface="Arial" pitchFamily="34" charset="0"/>
              </a:rPr>
              <a:t> </a:t>
            </a:r>
            <a:r>
              <a:rPr kumimoji="1" lang="en-US" altLang="en-US" sz="2800" dirty="0" smtClean="0">
                <a:latin typeface="Arial" pitchFamily="34" charset="0"/>
                <a:ea typeface="Verdana" pitchFamily="34" charset="0"/>
                <a:cs typeface="Arial" pitchFamily="34" charset="0"/>
              </a:rPr>
              <a:t>Multiple lacunar cerebral infarction</a:t>
            </a:r>
            <a:endParaRPr kumimoji="1" lang="zh-CN" altLang="en-US" sz="2800" dirty="0">
              <a:latin typeface="Arial" pitchFamily="34" charset="0"/>
              <a:ea typeface="华文行楷" pitchFamily="2" charset="-122"/>
              <a:cs typeface="Arial" pitchFamily="34" charset="0"/>
            </a:endParaRPr>
          </a:p>
          <a:p>
            <a:pPr>
              <a:buFont typeface="Wingdings" pitchFamily="2" charset="2"/>
              <a:buChar char="ü"/>
            </a:pPr>
            <a:r>
              <a:rPr kumimoji="1" lang="en-US" altLang="en-US" sz="2800" dirty="0" smtClean="0">
                <a:latin typeface="Arial" pitchFamily="34" charset="0"/>
                <a:ea typeface="Verdana" pitchFamily="34" charset="0"/>
                <a:cs typeface="Arial" pitchFamily="34" charset="0"/>
              </a:rPr>
              <a:t> Subcortical arteriosclerosis encephalopathy</a:t>
            </a:r>
          </a:p>
          <a:p>
            <a:pPr>
              <a:buFont typeface="Wingdings" pitchFamily="2" charset="2"/>
              <a:buChar char="ü"/>
            </a:pPr>
            <a:r>
              <a:rPr kumimoji="1" lang="en-US" altLang="en-US" sz="2800" dirty="0">
                <a:latin typeface="Arial" pitchFamily="34" charset="0"/>
                <a:ea typeface="Verdana" pitchFamily="34" charset="0"/>
                <a:cs typeface="Arial" pitchFamily="34" charset="0"/>
              </a:rPr>
              <a:t> </a:t>
            </a:r>
            <a:r>
              <a:rPr kumimoji="1" lang="en-US" altLang="zh-CN" sz="2800" dirty="0">
                <a:latin typeface="Arial" pitchFamily="34" charset="0"/>
                <a:ea typeface="Verdana" pitchFamily="34" charset="0"/>
                <a:cs typeface="Arial" pitchFamily="34" charset="0"/>
              </a:rPr>
              <a:t>Primary central nervous system lymphoma</a:t>
            </a:r>
            <a:r>
              <a:rPr kumimoji="1" lang="en-US" altLang="en-US" sz="2800" dirty="0">
                <a:latin typeface="Arial" pitchFamily="34" charset="0"/>
                <a:ea typeface="Verdana" pitchFamily="34" charset="0"/>
                <a:cs typeface="Arial" pitchFamily="34" charset="0"/>
              </a:rPr>
              <a:t> </a:t>
            </a:r>
          </a:p>
          <a:p>
            <a:pPr>
              <a:buFont typeface="Wingdings" pitchFamily="2" charset="2"/>
              <a:buChar char="ü"/>
            </a:pPr>
            <a:r>
              <a:rPr kumimoji="1" lang="en-US" altLang="en-US" sz="2800" dirty="0" smtClean="0">
                <a:latin typeface="Arial" pitchFamily="34" charset="0"/>
                <a:ea typeface="Verdana" pitchFamily="34" charset="0"/>
                <a:cs typeface="Arial" pitchFamily="34" charset="0"/>
              </a:rPr>
              <a:t> </a:t>
            </a:r>
            <a:r>
              <a:rPr kumimoji="1" lang="en-US" altLang="en-US" sz="2800" dirty="0" err="1" smtClean="0">
                <a:latin typeface="Arial" pitchFamily="34" charset="0"/>
                <a:ea typeface="Verdana" pitchFamily="34" charset="0"/>
                <a:cs typeface="Arial" pitchFamily="34" charset="0"/>
              </a:rPr>
              <a:t>Leukodystrophy</a:t>
            </a:r>
            <a:endParaRPr kumimoji="1" lang="en-US" altLang="en-US" sz="2800" dirty="0" smtClean="0">
              <a:latin typeface="Arial" pitchFamily="34" charset="0"/>
              <a:ea typeface="Verdana" pitchFamily="34" charset="0"/>
              <a:cs typeface="Arial" pitchFamily="34" charset="0"/>
            </a:endParaRPr>
          </a:p>
          <a:p>
            <a:pPr>
              <a:buFont typeface="Wingdings" pitchFamily="2" charset="2"/>
              <a:buChar char="ü"/>
            </a:pPr>
            <a:r>
              <a:rPr kumimoji="1" lang="en-US" altLang="en-US" sz="2800" dirty="0" smtClean="0">
                <a:latin typeface="Arial" pitchFamily="34" charset="0"/>
                <a:ea typeface="Verdana" pitchFamily="34" charset="0"/>
                <a:cs typeface="Arial" pitchFamily="34" charset="0"/>
              </a:rPr>
              <a:t> Tropical spastic paraplegia </a:t>
            </a:r>
            <a:r>
              <a:rPr kumimoji="1" lang="zh-CN" altLang="en-US" sz="2800" dirty="0" smtClean="0">
                <a:latin typeface="Arial" pitchFamily="34" charset="0"/>
                <a:ea typeface="Verdana" pitchFamily="34" charset="0"/>
                <a:cs typeface="Arial" pitchFamily="34" charset="0"/>
              </a:rPr>
              <a:t>（</a:t>
            </a:r>
            <a:r>
              <a:rPr kumimoji="1" lang="en-US" altLang="zh-CN" sz="2800" dirty="0">
                <a:latin typeface="Arial" pitchFamily="34" charset="0"/>
                <a:ea typeface="Verdana" pitchFamily="34" charset="0"/>
                <a:cs typeface="Arial" pitchFamily="34" charset="0"/>
              </a:rPr>
              <a:t>TSP</a:t>
            </a:r>
            <a:r>
              <a:rPr kumimoji="1" lang="zh-CN" altLang="en-US" sz="2800" dirty="0" smtClean="0">
                <a:latin typeface="Arial" pitchFamily="34" charset="0"/>
                <a:ea typeface="Verdana" pitchFamily="34" charset="0"/>
                <a:cs typeface="Arial" pitchFamily="34" charset="0"/>
              </a:rPr>
              <a:t>）</a:t>
            </a:r>
            <a:endParaRPr kumimoji="1" lang="en-US" altLang="zh-CN" sz="2800" dirty="0" smtClean="0">
              <a:latin typeface="Arial" pitchFamily="34" charset="0"/>
              <a:ea typeface="Verdana" pitchFamily="34" charset="0"/>
              <a:cs typeface="Arial" pitchFamily="34" charset="0"/>
            </a:endParaRPr>
          </a:p>
          <a:p>
            <a:pPr>
              <a:buFont typeface="Wingdings" pitchFamily="2" charset="2"/>
              <a:buChar char="ü"/>
            </a:pPr>
            <a:r>
              <a:rPr kumimoji="1" lang="en-US" altLang="zh-CN" sz="2800" dirty="0">
                <a:latin typeface="Arial" pitchFamily="34" charset="0"/>
                <a:ea typeface="Verdana" pitchFamily="34" charset="0"/>
                <a:cs typeface="Arial" pitchFamily="34" charset="0"/>
              </a:rPr>
              <a:t> S</a:t>
            </a:r>
            <a:r>
              <a:rPr kumimoji="1" lang="en-US" altLang="zh-CN" sz="2800" dirty="0" smtClean="0">
                <a:latin typeface="Arial" pitchFamily="34" charset="0"/>
                <a:ea typeface="Verdana" pitchFamily="34" charset="0"/>
                <a:cs typeface="Arial" pitchFamily="34" charset="0"/>
              </a:rPr>
              <a:t>pinal </a:t>
            </a:r>
            <a:r>
              <a:rPr kumimoji="1" lang="en-US" altLang="zh-CN" sz="2800" dirty="0">
                <a:latin typeface="Arial" pitchFamily="34" charset="0"/>
                <a:ea typeface="Verdana" pitchFamily="34" charset="0"/>
                <a:cs typeface="Arial" pitchFamily="34" charset="0"/>
              </a:rPr>
              <a:t>cord neoplasms</a:t>
            </a:r>
          </a:p>
          <a:p>
            <a:pPr>
              <a:buFont typeface="Wingdings" pitchFamily="2" charset="2"/>
              <a:buChar char="ü"/>
            </a:pPr>
            <a:endParaRPr kumimoji="1" lang="zh-CN" altLang="en-US" sz="2800" dirty="0">
              <a:latin typeface="Arial" pitchFamily="34" charset="0"/>
              <a:ea typeface="Verdana" pitchFamily="34" charset="0"/>
              <a:cs typeface="Arial" pitchFamily="34" charset="0"/>
            </a:endParaRPr>
          </a:p>
        </p:txBody>
      </p:sp>
      <p:sp>
        <p:nvSpPr>
          <p:cNvPr id="5" name="AutoShape 34"/>
          <p:cNvSpPr>
            <a:spLocks noChangeArrowheads="1"/>
          </p:cNvSpPr>
          <p:nvPr/>
        </p:nvSpPr>
        <p:spPr bwMode="auto">
          <a:xfrm>
            <a:off x="719139" y="685800"/>
            <a:ext cx="4081462" cy="727075"/>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Diagnosis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Untitled-2"/>
          <p:cNvPicPr>
            <a:picLocks noChangeAspect="1" noChangeArrowheads="1"/>
          </p:cNvPicPr>
          <p:nvPr/>
        </p:nvPicPr>
        <p:blipFill>
          <a:blip r:embed="rId2"/>
          <a:srcRect/>
          <a:stretch>
            <a:fillRect/>
          </a:stretch>
        </p:blipFill>
        <p:spPr bwMode="auto">
          <a:xfrm>
            <a:off x="1116013" y="820738"/>
            <a:ext cx="6769100" cy="4806950"/>
          </a:xfrm>
          <a:prstGeom prst="rect">
            <a:avLst/>
          </a:prstGeom>
          <a:noFill/>
          <a:ln w="9525">
            <a:noFill/>
            <a:miter lim="800000"/>
            <a:headEnd/>
            <a:tailEnd/>
          </a:ln>
        </p:spPr>
      </p:pic>
      <p:sp>
        <p:nvSpPr>
          <p:cNvPr id="7174" name="AutoShape 6"/>
          <p:cNvSpPr>
            <a:spLocks noChangeArrowheads="1"/>
          </p:cNvSpPr>
          <p:nvPr/>
        </p:nvSpPr>
        <p:spPr bwMode="auto">
          <a:xfrm>
            <a:off x="1692275" y="5805488"/>
            <a:ext cx="5761038" cy="576262"/>
          </a:xfrm>
          <a:prstGeom prst="flowChartPredefinedProcess">
            <a:avLst/>
          </a:prstGeom>
          <a:solidFill>
            <a:schemeClr val="accent1"/>
          </a:solidFill>
          <a:ln w="9525">
            <a:solidFill>
              <a:schemeClr val="tx1"/>
            </a:solidFill>
            <a:miter lim="800000"/>
            <a:headEnd/>
            <a:tailEnd/>
          </a:ln>
          <a:effectLst/>
        </p:spPr>
        <p:txBody>
          <a:bodyPr wrap="none" anchor="ctr"/>
          <a:lstStyle/>
          <a:p>
            <a:pPr algn="ctr"/>
            <a:r>
              <a:rPr lang="en-US" altLang="zh-CN" sz="3200" dirty="0"/>
              <a:t>Nerve </a:t>
            </a:r>
            <a:r>
              <a:rPr lang="en-US" altLang="zh-CN" sz="3200" dirty="0" smtClean="0"/>
              <a:t>Damage</a:t>
            </a:r>
            <a:endParaRPr kumimoji="1" lang="zh-CN" altLang="en-US" sz="3200" dirty="0">
              <a:solidFill>
                <a:schemeClr val="bg1"/>
              </a:solidFill>
              <a:latin typeface="Times New Roman" pitchFamily="18" charset="0"/>
              <a:ea typeface="楷体_GB2312" pitchFamily="49" charset="-122"/>
            </a:endParaRPr>
          </a:p>
        </p:txBody>
      </p:sp>
      <p:sp>
        <p:nvSpPr>
          <p:cNvPr id="7182" name="AutoShape 14"/>
          <p:cNvSpPr>
            <a:spLocks noChangeArrowheads="1"/>
          </p:cNvSpPr>
          <p:nvPr/>
        </p:nvSpPr>
        <p:spPr bwMode="auto">
          <a:xfrm>
            <a:off x="3491880" y="3500438"/>
            <a:ext cx="1945308" cy="504825"/>
          </a:xfrm>
          <a:prstGeom prst="upArrowCallout">
            <a:avLst>
              <a:gd name="adj1" fmla="val 30599"/>
              <a:gd name="adj2" fmla="val 33679"/>
              <a:gd name="adj3" fmla="val 16667"/>
              <a:gd name="adj4" fmla="val 66667"/>
            </a:avLst>
          </a:prstGeom>
          <a:noFill/>
          <a:ln w="9525">
            <a:solidFill>
              <a:srgbClr val="FF9900"/>
            </a:solidFill>
            <a:miter lim="800000"/>
            <a:headEnd/>
            <a:tailEnd/>
          </a:ln>
          <a:effectLst/>
        </p:spPr>
        <p:txBody>
          <a:bodyPr wrap="none" anchor="ctr"/>
          <a:lstStyle/>
          <a:p>
            <a:pPr algn="ctr"/>
            <a:r>
              <a:rPr lang="en-US" altLang="zh-CN" dirty="0" smtClean="0">
                <a:ea typeface="楷体_GB2312" pitchFamily="49" charset="-122"/>
              </a:rPr>
              <a:t>Demyelination</a:t>
            </a:r>
            <a:endParaRPr lang="zh-CN" altLang="en-US" dirty="0">
              <a:ea typeface="楷体_GB2312" pitchFamily="49" charset="-122"/>
            </a:endParaRPr>
          </a:p>
        </p:txBody>
      </p:sp>
      <p:sp>
        <p:nvSpPr>
          <p:cNvPr id="7185" name="AutoShape 17"/>
          <p:cNvSpPr>
            <a:spLocks noChangeArrowheads="1"/>
          </p:cNvSpPr>
          <p:nvPr/>
        </p:nvSpPr>
        <p:spPr bwMode="auto">
          <a:xfrm>
            <a:off x="3491880" y="4365625"/>
            <a:ext cx="1945308" cy="503238"/>
          </a:xfrm>
          <a:prstGeom prst="downArrowCallout">
            <a:avLst>
              <a:gd name="adj1" fmla="val 41838"/>
              <a:gd name="adj2" fmla="val 35227"/>
              <a:gd name="adj3" fmla="val 16718"/>
              <a:gd name="adj4" fmla="val 66667"/>
            </a:avLst>
          </a:prstGeom>
          <a:noFill/>
          <a:ln w="9525">
            <a:solidFill>
              <a:srgbClr val="FF9900"/>
            </a:solidFill>
            <a:miter lim="800000"/>
            <a:headEnd/>
            <a:tailEnd/>
          </a:ln>
          <a:effectLst/>
        </p:spPr>
        <p:txBody>
          <a:bodyPr wrap="none" anchor="ctr" anchorCtr="1"/>
          <a:lstStyle/>
          <a:p>
            <a:pPr algn="ctr"/>
            <a:r>
              <a:rPr lang="en-US" altLang="zh-CN" dirty="0" smtClean="0">
                <a:ea typeface="楷体_GB2312" pitchFamily="49" charset="-122"/>
              </a:rPr>
              <a:t>Axon interrupt</a:t>
            </a:r>
            <a:endParaRPr lang="zh-CN" altLang="en-US" dirty="0">
              <a:ea typeface="楷体_GB2312"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936800"/>
            <a:ext cx="8229600" cy="4805888"/>
          </a:xfrm>
        </p:spPr>
        <p:txBody>
          <a:bodyPr>
            <a:normAutofit/>
          </a:bodyPr>
          <a:lstStyle/>
          <a:p>
            <a:pPr>
              <a:buSzPct val="75000"/>
              <a:buFont typeface="Wingdings" pitchFamily="2" charset="2"/>
              <a:buChar char="l"/>
            </a:pPr>
            <a:r>
              <a:rPr lang="en-US" altLang="zh-CN" sz="3000" b="1" dirty="0">
                <a:latin typeface="Arial" pitchFamily="34" charset="0"/>
                <a:ea typeface="楷体_GB2312" pitchFamily="49" charset="-122"/>
                <a:cs typeface="Arial" pitchFamily="34" charset="0"/>
              </a:rPr>
              <a:t>Differential diagnosis</a:t>
            </a:r>
            <a:endParaRPr lang="zh-CN" altLang="en-US" sz="3000" b="1" dirty="0">
              <a:latin typeface="Arial" pitchFamily="34" charset="0"/>
              <a:ea typeface="楷体_GB2312" pitchFamily="49" charset="-122"/>
              <a:cs typeface="Arial" pitchFamily="34" charset="0"/>
            </a:endParaRPr>
          </a:p>
          <a:p>
            <a:pPr>
              <a:buFont typeface="Wingdings" pitchFamily="2" charset="2"/>
              <a:buChar char="ü"/>
            </a:pPr>
            <a:r>
              <a:rPr kumimoji="1" lang="en-US" altLang="en-US" sz="2800" dirty="0" smtClean="0">
                <a:latin typeface="Arial" pitchFamily="34" charset="0"/>
                <a:ea typeface="Verdana" pitchFamily="34" charset="0"/>
                <a:cs typeface="Arial" pitchFamily="34" charset="0"/>
              </a:rPr>
              <a:t> </a:t>
            </a:r>
            <a:r>
              <a:rPr kumimoji="1" lang="en-US" altLang="en-US" sz="3000" dirty="0" smtClean="0">
                <a:latin typeface="Arial" pitchFamily="34" charset="0"/>
                <a:ea typeface="Verdana" pitchFamily="34" charset="0"/>
                <a:cs typeface="Arial" pitchFamily="34" charset="0"/>
              </a:rPr>
              <a:t>Acute </a:t>
            </a:r>
            <a:r>
              <a:rPr kumimoji="1" lang="en-US" altLang="en-US" sz="3000" dirty="0">
                <a:latin typeface="Arial" pitchFamily="34" charset="0"/>
                <a:ea typeface="Verdana" pitchFamily="34" charset="0"/>
                <a:cs typeface="Arial" pitchFamily="34" charset="0"/>
              </a:rPr>
              <a:t>disseminated </a:t>
            </a:r>
            <a:r>
              <a:rPr kumimoji="1" lang="en-US" altLang="en-US" sz="3000" dirty="0" smtClean="0">
                <a:latin typeface="Arial" pitchFamily="34" charset="0"/>
                <a:ea typeface="Verdana" pitchFamily="34" charset="0"/>
                <a:cs typeface="Arial" pitchFamily="34" charset="0"/>
              </a:rPr>
              <a:t>encephalomyelitis</a:t>
            </a:r>
          </a:p>
        </p:txBody>
      </p:sp>
      <p:sp>
        <p:nvSpPr>
          <p:cNvPr id="5" name="AutoShape 34"/>
          <p:cNvSpPr>
            <a:spLocks noChangeArrowheads="1"/>
          </p:cNvSpPr>
          <p:nvPr/>
        </p:nvSpPr>
        <p:spPr bwMode="auto">
          <a:xfrm>
            <a:off x="719139" y="685800"/>
            <a:ext cx="4081462" cy="727075"/>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Diagnosis</a:t>
            </a:r>
          </a:p>
        </p:txBody>
      </p:sp>
      <p:graphicFrame>
        <p:nvGraphicFramePr>
          <p:cNvPr id="4" name="表格 3"/>
          <p:cNvGraphicFramePr>
            <a:graphicFrameLocks noGrp="1"/>
          </p:cNvGraphicFramePr>
          <p:nvPr>
            <p:extLst>
              <p:ext uri="{D42A27DB-BD31-4B8C-83A1-F6EECF244321}">
                <p14:modId xmlns:p14="http://schemas.microsoft.com/office/powerpoint/2010/main" val="2676035108"/>
              </p:ext>
            </p:extLst>
          </p:nvPr>
        </p:nvGraphicFramePr>
        <p:xfrm>
          <a:off x="611560" y="3140968"/>
          <a:ext cx="7992888" cy="3529568"/>
        </p:xfrm>
        <a:graphic>
          <a:graphicData uri="http://schemas.openxmlformats.org/drawingml/2006/table">
            <a:tbl>
              <a:tblPr firstRow="1" bandRow="1">
                <a:tableStyleId>{7DF18680-E054-41AD-8BC1-D1AEF772440D}</a:tableStyleId>
              </a:tblPr>
              <a:tblGrid>
                <a:gridCol w="4824536"/>
                <a:gridCol w="3168352"/>
              </a:tblGrid>
              <a:tr h="576064">
                <a:tc>
                  <a:txBody>
                    <a:bodyPr/>
                    <a:lstStyle/>
                    <a:p>
                      <a:pPr algn="ctr"/>
                      <a:r>
                        <a:rPr lang="en-US" altLang="zh-CN" dirty="0" smtClean="0">
                          <a:latin typeface="Arial" pitchFamily="34" charset="0"/>
                          <a:cs typeface="Arial" pitchFamily="34" charset="0"/>
                        </a:rPr>
                        <a:t>ADEM</a:t>
                      </a:r>
                      <a:endParaRPr lang="zh-CN" altLang="en-US" dirty="0">
                        <a:latin typeface="Arial" pitchFamily="34" charset="0"/>
                        <a:cs typeface="Arial" pitchFamily="34" charset="0"/>
                      </a:endParaRPr>
                    </a:p>
                  </a:txBody>
                  <a:tcPr anchor="ctr"/>
                </a:tc>
                <a:tc>
                  <a:txBody>
                    <a:bodyPr/>
                    <a:lstStyle/>
                    <a:p>
                      <a:pPr algn="ctr"/>
                      <a:r>
                        <a:rPr lang="en-US" altLang="zh-CN" dirty="0" smtClean="0">
                          <a:latin typeface="Arial" pitchFamily="34" charset="0"/>
                          <a:cs typeface="Arial" pitchFamily="34" charset="0"/>
                        </a:rPr>
                        <a:t>MS</a:t>
                      </a:r>
                      <a:endParaRPr lang="zh-CN" altLang="en-US" dirty="0">
                        <a:latin typeface="Arial" pitchFamily="34" charset="0"/>
                        <a:cs typeface="Arial" pitchFamily="34" charset="0"/>
                      </a:endParaRPr>
                    </a:p>
                  </a:txBody>
                  <a:tcPr anchor="ctr"/>
                </a:tc>
              </a:tr>
              <a:tr h="576064">
                <a:tc>
                  <a:txBody>
                    <a:bodyPr/>
                    <a:lstStyle/>
                    <a:p>
                      <a:r>
                        <a:rPr lang="en-US" altLang="zh-CN" dirty="0" smtClean="0">
                          <a:latin typeface="Arial" pitchFamily="34" charset="0"/>
                          <a:cs typeface="Arial" pitchFamily="34" charset="0"/>
                        </a:rPr>
                        <a:t>usually occurs after infection or vaccination, more often in children</a:t>
                      </a:r>
                      <a:endParaRPr lang="zh-CN" altLang="en-US" dirty="0">
                        <a:latin typeface="Arial" pitchFamily="34" charset="0"/>
                        <a:cs typeface="Arial" pitchFamily="34" charset="0"/>
                      </a:endParaRPr>
                    </a:p>
                  </a:txBody>
                  <a:tcPr anchor="ctr"/>
                </a:tc>
                <a:tc>
                  <a:txBody>
                    <a:bodyPr/>
                    <a:lstStyle/>
                    <a:p>
                      <a:r>
                        <a:rPr lang="en-US" altLang="zh-CN" dirty="0" smtClean="0">
                          <a:latin typeface="Arial" pitchFamily="34" charset="0"/>
                          <a:cs typeface="Arial" pitchFamily="34" charset="0"/>
                        </a:rPr>
                        <a:t>usually occurs in</a:t>
                      </a:r>
                      <a:r>
                        <a:rPr lang="en-US" altLang="zh-CN" baseline="0" dirty="0" smtClean="0">
                          <a:latin typeface="Arial" pitchFamily="34" charset="0"/>
                          <a:cs typeface="Arial" pitchFamily="34" charset="0"/>
                        </a:rPr>
                        <a:t> adults</a:t>
                      </a:r>
                      <a:endParaRPr lang="zh-CN" altLang="en-US" dirty="0">
                        <a:latin typeface="Arial" pitchFamily="34" charset="0"/>
                        <a:cs typeface="Arial" pitchFamily="34" charset="0"/>
                      </a:endParaRPr>
                    </a:p>
                  </a:txBody>
                  <a:tcPr anchor="ctr"/>
                </a:tc>
              </a:tr>
              <a:tr h="173618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dirty="0" smtClean="0">
                          <a:latin typeface="Arial" pitchFamily="34" charset="0"/>
                          <a:cs typeface="Arial" pitchFamily="34" charset="0"/>
                        </a:rPr>
                        <a:t>the onset is more urgent and dangerous, accompanied by fever, mental abnormalities, consciousness disorders, paraplegia and other manifestations of diffuse damage to the brain and spinal cord, including bilateral </a:t>
                      </a:r>
                      <a:r>
                        <a:rPr lang="en-US" altLang="zh-CN" dirty="0" err="1" smtClean="0">
                          <a:latin typeface="Arial" pitchFamily="34" charset="0"/>
                          <a:cs typeface="Arial" pitchFamily="34" charset="0"/>
                        </a:rPr>
                        <a:t>retrobulbar</a:t>
                      </a:r>
                      <a:r>
                        <a:rPr lang="en-US" altLang="zh-CN" dirty="0" smtClean="0">
                          <a:latin typeface="Arial" pitchFamily="34" charset="0"/>
                          <a:cs typeface="Arial" pitchFamily="34" charset="0"/>
                        </a:rPr>
                        <a:t> optic neuritis</a:t>
                      </a:r>
                      <a:endParaRPr lang="zh-CN" altLang="en-US" dirty="0">
                        <a:latin typeface="Arial" pitchFamily="34" charset="0"/>
                        <a:cs typeface="Arial" pitchFamily="34" charset="0"/>
                      </a:endParaRPr>
                    </a:p>
                  </a:txBody>
                  <a:tcPr anchor="ctr"/>
                </a:tc>
                <a:tc>
                  <a:txBody>
                    <a:bodyPr/>
                    <a:lstStyle/>
                    <a:p>
                      <a:r>
                        <a:rPr lang="en-US" altLang="zh-CN" dirty="0" smtClean="0">
                          <a:latin typeface="Arial" pitchFamily="34" charset="0"/>
                          <a:cs typeface="Arial" pitchFamily="34" charset="0"/>
                        </a:rPr>
                        <a:t>unilateral</a:t>
                      </a:r>
                      <a:r>
                        <a:rPr lang="en-US" altLang="zh-CN" baseline="0" dirty="0" smtClean="0">
                          <a:latin typeface="Arial" pitchFamily="34" charset="0"/>
                          <a:cs typeface="Arial" pitchFamily="34" charset="0"/>
                        </a:rPr>
                        <a:t> symptoms is more common</a:t>
                      </a:r>
                      <a:endParaRPr lang="zh-CN" altLang="en-US" dirty="0">
                        <a:latin typeface="Arial" pitchFamily="34" charset="0"/>
                        <a:cs typeface="Arial" pitchFamily="34" charset="0"/>
                      </a:endParaRPr>
                    </a:p>
                  </a:txBody>
                  <a:tcPr anchor="ctr"/>
                </a:tc>
              </a:tr>
              <a:tr h="576064">
                <a:tc>
                  <a:txBody>
                    <a:bodyPr/>
                    <a:lstStyle/>
                    <a:p>
                      <a:r>
                        <a:rPr lang="en-US" altLang="zh-CN" dirty="0" smtClean="0">
                          <a:latin typeface="Arial" pitchFamily="34" charset="0"/>
                          <a:cs typeface="Arial" pitchFamily="34" charset="0"/>
                        </a:rPr>
                        <a:t>single-phase course</a:t>
                      </a:r>
                      <a:endParaRPr lang="zh-CN" altLang="en-US" dirty="0">
                        <a:latin typeface="Arial" pitchFamily="34" charset="0"/>
                        <a:cs typeface="Arial" pitchFamily="34" charset="0"/>
                      </a:endParaRPr>
                    </a:p>
                  </a:txBody>
                  <a:tcPr anchor="ctr"/>
                </a:tc>
                <a:tc>
                  <a:txBody>
                    <a:bodyPr/>
                    <a:lstStyle/>
                    <a:p>
                      <a:r>
                        <a:rPr lang="en-US" altLang="zh-CN" sz="1800" dirty="0" smtClean="0">
                          <a:latin typeface="Arial" pitchFamily="34" charset="0"/>
                          <a:ea typeface="黑体" pitchFamily="2" charset="-122"/>
                          <a:cs typeface="Arial" pitchFamily="34" charset="0"/>
                        </a:rPr>
                        <a:t>relapsing-remitting course</a:t>
                      </a:r>
                      <a:endParaRPr lang="zh-CN" altLang="en-US" dirty="0">
                        <a:latin typeface="Arial" pitchFamily="34" charset="0"/>
                        <a:cs typeface="Arial" pitchFamily="34" charset="0"/>
                      </a:endParaRPr>
                    </a:p>
                  </a:txBody>
                  <a:tcPr anchor="ctr"/>
                </a:tc>
              </a:tr>
            </a:tbl>
          </a:graphicData>
        </a:graphic>
      </p:graphicFrame>
    </p:spTree>
    <p:extLst>
      <p:ext uri="{BB962C8B-B14F-4D97-AF65-F5344CB8AC3E}">
        <p14:creationId xmlns:p14="http://schemas.microsoft.com/office/powerpoint/2010/main" val="161067553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936800"/>
            <a:ext cx="8229600" cy="4805888"/>
          </a:xfrm>
        </p:spPr>
        <p:txBody>
          <a:bodyPr>
            <a:normAutofit/>
          </a:bodyPr>
          <a:lstStyle/>
          <a:p>
            <a:pPr>
              <a:buSzPct val="75000"/>
              <a:buFont typeface="Wingdings" pitchFamily="2" charset="2"/>
              <a:buChar char="l"/>
            </a:pPr>
            <a:r>
              <a:rPr lang="en-US" altLang="zh-CN" sz="3000" b="1" dirty="0">
                <a:latin typeface="Arial" pitchFamily="34" charset="0"/>
                <a:ea typeface="楷体_GB2312" pitchFamily="49" charset="-122"/>
                <a:cs typeface="Arial" pitchFamily="34" charset="0"/>
              </a:rPr>
              <a:t>Differential diagnosis</a:t>
            </a:r>
            <a:endParaRPr lang="zh-CN" altLang="en-US" sz="3000" b="1" dirty="0">
              <a:latin typeface="Arial" pitchFamily="34" charset="0"/>
              <a:ea typeface="楷体_GB2312" pitchFamily="49" charset="-122"/>
              <a:cs typeface="Arial" pitchFamily="34" charset="0"/>
            </a:endParaRPr>
          </a:p>
          <a:p>
            <a:pPr>
              <a:buFont typeface="Wingdings" pitchFamily="2" charset="2"/>
              <a:buChar char="ü"/>
            </a:pPr>
            <a:r>
              <a:rPr kumimoji="1" lang="en-US" altLang="en-US" sz="2800" dirty="0" smtClean="0">
                <a:latin typeface="Arial" pitchFamily="34" charset="0"/>
                <a:ea typeface="Verdana" pitchFamily="34" charset="0"/>
                <a:cs typeface="Arial" pitchFamily="34" charset="0"/>
              </a:rPr>
              <a:t> </a:t>
            </a:r>
            <a:r>
              <a:rPr kumimoji="1" lang="en-US" altLang="en-US" sz="3000" dirty="0" smtClean="0">
                <a:latin typeface="Arial" pitchFamily="34" charset="0"/>
                <a:ea typeface="Verdana" pitchFamily="34" charset="0"/>
                <a:cs typeface="Arial" pitchFamily="34" charset="0"/>
              </a:rPr>
              <a:t>Acute </a:t>
            </a:r>
            <a:r>
              <a:rPr kumimoji="1" lang="en-US" altLang="en-US" sz="3000" dirty="0">
                <a:latin typeface="Arial" pitchFamily="34" charset="0"/>
                <a:ea typeface="Verdana" pitchFamily="34" charset="0"/>
                <a:cs typeface="Arial" pitchFamily="34" charset="0"/>
              </a:rPr>
              <a:t>disseminated </a:t>
            </a:r>
            <a:r>
              <a:rPr kumimoji="1" lang="en-US" altLang="en-US" sz="3000" dirty="0" smtClean="0">
                <a:latin typeface="Arial" pitchFamily="34" charset="0"/>
                <a:ea typeface="Verdana" pitchFamily="34" charset="0"/>
                <a:cs typeface="Arial" pitchFamily="34" charset="0"/>
              </a:rPr>
              <a:t>encephalomyelitis</a:t>
            </a:r>
          </a:p>
        </p:txBody>
      </p:sp>
      <p:sp>
        <p:nvSpPr>
          <p:cNvPr id="5" name="AutoShape 34"/>
          <p:cNvSpPr>
            <a:spLocks noChangeArrowheads="1"/>
          </p:cNvSpPr>
          <p:nvPr/>
        </p:nvSpPr>
        <p:spPr bwMode="auto">
          <a:xfrm>
            <a:off x="719139" y="685800"/>
            <a:ext cx="4081462" cy="727075"/>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Diagnosis</a:t>
            </a:r>
          </a:p>
        </p:txBody>
      </p:sp>
      <p:graphicFrame>
        <p:nvGraphicFramePr>
          <p:cNvPr id="4" name="表格 3"/>
          <p:cNvGraphicFramePr>
            <a:graphicFrameLocks noGrp="1"/>
          </p:cNvGraphicFramePr>
          <p:nvPr>
            <p:extLst>
              <p:ext uri="{D42A27DB-BD31-4B8C-83A1-F6EECF244321}">
                <p14:modId xmlns:p14="http://schemas.microsoft.com/office/powerpoint/2010/main" val="1977396818"/>
              </p:ext>
            </p:extLst>
          </p:nvPr>
        </p:nvGraphicFramePr>
        <p:xfrm>
          <a:off x="611560" y="3140968"/>
          <a:ext cx="7992888" cy="2664296"/>
        </p:xfrm>
        <a:graphic>
          <a:graphicData uri="http://schemas.openxmlformats.org/drawingml/2006/table">
            <a:tbl>
              <a:tblPr firstRow="1" bandRow="1">
                <a:tableStyleId>{7DF18680-E054-41AD-8BC1-D1AEF772440D}</a:tableStyleId>
              </a:tblPr>
              <a:tblGrid>
                <a:gridCol w="4824536"/>
                <a:gridCol w="3168352"/>
              </a:tblGrid>
              <a:tr h="576064">
                <a:tc>
                  <a:txBody>
                    <a:bodyPr/>
                    <a:lstStyle/>
                    <a:p>
                      <a:pPr algn="ctr"/>
                      <a:r>
                        <a:rPr lang="en-US" altLang="zh-CN" dirty="0" smtClean="0">
                          <a:latin typeface="Arial" pitchFamily="34" charset="0"/>
                          <a:cs typeface="Arial" pitchFamily="34" charset="0"/>
                        </a:rPr>
                        <a:t>ADEM</a:t>
                      </a:r>
                      <a:endParaRPr lang="zh-CN" altLang="en-US" dirty="0">
                        <a:latin typeface="Arial" pitchFamily="34" charset="0"/>
                        <a:cs typeface="Arial" pitchFamily="34" charset="0"/>
                      </a:endParaRPr>
                    </a:p>
                  </a:txBody>
                  <a:tcPr anchor="ctr"/>
                </a:tc>
                <a:tc>
                  <a:txBody>
                    <a:bodyPr/>
                    <a:lstStyle/>
                    <a:p>
                      <a:pPr algn="ctr"/>
                      <a:r>
                        <a:rPr lang="en-US" altLang="zh-CN" dirty="0" smtClean="0">
                          <a:latin typeface="Arial" pitchFamily="34" charset="0"/>
                          <a:cs typeface="Arial" pitchFamily="34" charset="0"/>
                        </a:rPr>
                        <a:t>MS</a:t>
                      </a:r>
                      <a:endParaRPr lang="zh-CN" altLang="en-US" dirty="0">
                        <a:latin typeface="Arial" pitchFamily="34" charset="0"/>
                        <a:cs typeface="Arial" pitchFamily="34" charset="0"/>
                      </a:endParaRPr>
                    </a:p>
                  </a:txBody>
                  <a:tcPr anchor="ctr"/>
                </a:tc>
              </a:tr>
              <a:tr h="576064">
                <a:tc>
                  <a:txBody>
                    <a:bodyPr/>
                    <a:lstStyle/>
                    <a:p>
                      <a:r>
                        <a:rPr lang="en-US" altLang="zh-CN" dirty="0" smtClean="0">
                          <a:latin typeface="Arial" pitchFamily="34" charset="0"/>
                          <a:cs typeface="Arial" pitchFamily="34" charset="0"/>
                        </a:rPr>
                        <a:t>MR indicated that bilateral synchronous large range of asymmetrical lesions, often involving deep gray matter, especially thalamus</a:t>
                      </a:r>
                      <a:endParaRPr lang="zh-CN" altLang="en-US" dirty="0">
                        <a:latin typeface="Arial" pitchFamily="34" charset="0"/>
                        <a:cs typeface="Arial" pitchFamily="34" charset="0"/>
                      </a:endParaRPr>
                    </a:p>
                  </a:txBody>
                  <a:tcPr anchor="ctr"/>
                </a:tc>
                <a:tc>
                  <a:txBody>
                    <a:bodyPr/>
                    <a:lstStyle/>
                    <a:p>
                      <a:pPr marL="0" algn="l" rtl="0" eaLnBrk="1" latinLnBrk="0" hangingPunct="1"/>
                      <a:r>
                        <a:rPr kumimoji="0" lang="en-US" altLang="zh-CN" kern="1200" dirty="0" smtClean="0">
                          <a:solidFill>
                            <a:schemeClr val="dk1"/>
                          </a:solidFill>
                          <a:latin typeface="Arial" pitchFamily="34" charset="0"/>
                          <a:ea typeface="+mn-ea"/>
                          <a:cs typeface="Arial" pitchFamily="34" charset="0"/>
                        </a:rPr>
                        <a:t> localized lesions at different stages, generally located in deep white matter, rarely involving the thalamus</a:t>
                      </a:r>
                      <a:endParaRPr kumimoji="0" lang="zh-CN" altLang="en-US" kern="1200" dirty="0">
                        <a:solidFill>
                          <a:schemeClr val="dk1"/>
                        </a:solidFill>
                        <a:latin typeface="Arial" pitchFamily="34" charset="0"/>
                        <a:ea typeface="+mn-ea"/>
                        <a:cs typeface="Arial" pitchFamily="34" charset="0"/>
                      </a:endParaRPr>
                    </a:p>
                  </a:txBody>
                  <a:tcPr anchor="ctr"/>
                </a:tc>
              </a:tr>
              <a:tr h="899512">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latin typeface="Arial" pitchFamily="34" charset="0"/>
                          <a:cs typeface="Arial" pitchFamily="34" charset="0"/>
                        </a:rPr>
                        <a:t>positive result in CSF OB test is not common</a:t>
                      </a:r>
                      <a:endParaRPr lang="zh-CN" altLang="en-US" dirty="0">
                        <a:latin typeface="Arial" pitchFamily="34" charset="0"/>
                        <a:cs typeface="Arial" pitchFamily="34" charset="0"/>
                      </a:endParaRPr>
                    </a:p>
                  </a:txBody>
                  <a:tcPr anchor="ctr"/>
                </a:tc>
                <a:tc>
                  <a:txBody>
                    <a:bodyPr/>
                    <a:lstStyle/>
                    <a:p>
                      <a:r>
                        <a:rPr lang="en-US" altLang="zh-CN" baseline="0" dirty="0" smtClean="0">
                          <a:latin typeface="Arial" pitchFamily="34" charset="0"/>
                          <a:cs typeface="Arial" pitchFamily="34" charset="0"/>
                        </a:rPr>
                        <a:t>positive result in CSF OB test is more common (</a:t>
                      </a:r>
                      <a:r>
                        <a:rPr lang="en-US" altLang="zh-CN" baseline="0" dirty="0" smtClean="0">
                          <a:latin typeface="Arial" pitchFamily="34" charset="0"/>
                          <a:ea typeface="黑体"/>
                          <a:cs typeface="Arial" pitchFamily="34" charset="0"/>
                        </a:rPr>
                        <a:t>&gt;85%)</a:t>
                      </a:r>
                      <a:endParaRPr lang="zh-CN" altLang="en-US" dirty="0">
                        <a:latin typeface="Arial" pitchFamily="34" charset="0"/>
                        <a:cs typeface="Arial" pitchFamily="34" charset="0"/>
                      </a:endParaRPr>
                    </a:p>
                  </a:txBody>
                  <a:tcPr anchor="ctr"/>
                </a:tc>
              </a:tr>
            </a:tbl>
          </a:graphicData>
        </a:graphic>
      </p:graphicFrame>
    </p:spTree>
    <p:extLst>
      <p:ext uri="{BB962C8B-B14F-4D97-AF65-F5344CB8AC3E}">
        <p14:creationId xmlns:p14="http://schemas.microsoft.com/office/powerpoint/2010/main" val="385995957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idx="1"/>
          </p:nvPr>
        </p:nvSpPr>
        <p:spPr>
          <a:noFill/>
        </p:spPr>
        <p:txBody>
          <a:bodyPr>
            <a:normAutofit/>
          </a:bodyPr>
          <a:lstStyle/>
          <a:p>
            <a:pPr>
              <a:buSzPct val="75000"/>
              <a:buFont typeface="Wingdings" pitchFamily="2" charset="2"/>
              <a:buChar char="l"/>
            </a:pPr>
            <a:r>
              <a:rPr lang="en-US" altLang="zh-CN" sz="2800" b="1" dirty="0" smtClean="0">
                <a:latin typeface="Arial" pitchFamily="34" charset="0"/>
                <a:ea typeface="楷体_GB2312" pitchFamily="49" charset="-122"/>
                <a:cs typeface="Arial" pitchFamily="34" charset="0"/>
              </a:rPr>
              <a:t>Differential diagnosis</a:t>
            </a:r>
            <a:endParaRPr lang="zh-CN" altLang="en-US" sz="2800" b="1" dirty="0">
              <a:latin typeface="Arial" pitchFamily="34" charset="0"/>
              <a:ea typeface="楷体_GB2312" pitchFamily="49" charset="-122"/>
              <a:cs typeface="Arial" pitchFamily="34" charset="0"/>
            </a:endParaRPr>
          </a:p>
          <a:p>
            <a:pPr>
              <a:buFont typeface="Wingdings" pitchFamily="2" charset="2"/>
              <a:buChar char="ü"/>
            </a:pPr>
            <a:r>
              <a:rPr kumimoji="1" lang="en-US" altLang="en-US" sz="2800" dirty="0" smtClean="0">
                <a:latin typeface="Arial" pitchFamily="34" charset="0"/>
                <a:ea typeface="Verdana" pitchFamily="34" charset="0"/>
                <a:cs typeface="Arial" pitchFamily="34" charset="0"/>
              </a:rPr>
              <a:t> </a:t>
            </a:r>
            <a:r>
              <a:rPr kumimoji="1" lang="en-US" altLang="en-US" sz="2800" dirty="0" err="1" smtClean="0">
                <a:latin typeface="Arial" pitchFamily="34" charset="0"/>
                <a:ea typeface="Verdana" pitchFamily="34" charset="0"/>
                <a:cs typeface="Arial" pitchFamily="34" charset="0"/>
              </a:rPr>
              <a:t>Neuromyelitis</a:t>
            </a:r>
            <a:r>
              <a:rPr kumimoji="1" lang="en-US" altLang="en-US" sz="2800" dirty="0" smtClean="0">
                <a:latin typeface="Arial" pitchFamily="34" charset="0"/>
                <a:ea typeface="Verdana" pitchFamily="34" charset="0"/>
                <a:cs typeface="Arial" pitchFamily="34" charset="0"/>
              </a:rPr>
              <a:t> </a:t>
            </a:r>
            <a:r>
              <a:rPr kumimoji="1" lang="en-US" altLang="en-US" sz="2800" dirty="0" err="1" smtClean="0">
                <a:latin typeface="Arial" pitchFamily="34" charset="0"/>
                <a:ea typeface="Verdana" pitchFamily="34" charset="0"/>
                <a:cs typeface="Arial" pitchFamily="34" charset="0"/>
              </a:rPr>
              <a:t>optica</a:t>
            </a:r>
            <a:endParaRPr kumimoji="1" lang="en-US" altLang="en-US" sz="2800" dirty="0" smtClean="0">
              <a:latin typeface="Arial" pitchFamily="34" charset="0"/>
              <a:ea typeface="Verdana" pitchFamily="34" charset="0"/>
              <a:cs typeface="Arial" pitchFamily="34" charset="0"/>
            </a:endParaRPr>
          </a:p>
        </p:txBody>
      </p:sp>
      <p:sp>
        <p:nvSpPr>
          <p:cNvPr id="5" name="AutoShape 34"/>
          <p:cNvSpPr>
            <a:spLocks noChangeArrowheads="1"/>
          </p:cNvSpPr>
          <p:nvPr/>
        </p:nvSpPr>
        <p:spPr bwMode="auto">
          <a:xfrm>
            <a:off x="719139" y="685800"/>
            <a:ext cx="4081462" cy="727075"/>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Diagnosis</a:t>
            </a:r>
          </a:p>
        </p:txBody>
      </p:sp>
      <p:graphicFrame>
        <p:nvGraphicFramePr>
          <p:cNvPr id="3" name="表格 2"/>
          <p:cNvGraphicFramePr>
            <a:graphicFrameLocks noGrp="1"/>
          </p:cNvGraphicFramePr>
          <p:nvPr>
            <p:extLst>
              <p:ext uri="{D42A27DB-BD31-4B8C-83A1-F6EECF244321}">
                <p14:modId xmlns:p14="http://schemas.microsoft.com/office/powerpoint/2010/main" val="264561979"/>
              </p:ext>
            </p:extLst>
          </p:nvPr>
        </p:nvGraphicFramePr>
        <p:xfrm>
          <a:off x="719139" y="3140968"/>
          <a:ext cx="7957317" cy="3586688"/>
        </p:xfrm>
        <a:graphic>
          <a:graphicData uri="http://schemas.openxmlformats.org/drawingml/2006/table">
            <a:tbl>
              <a:tblPr firstRow="1" bandRow="1">
                <a:tableStyleId>{00A15C55-8517-42AA-B614-E9B94910E393}</a:tableStyleId>
              </a:tblPr>
              <a:tblGrid>
                <a:gridCol w="2617724"/>
                <a:gridCol w="5339593"/>
              </a:tblGrid>
              <a:tr h="792088">
                <a:tc>
                  <a:txBody>
                    <a:bodyPr/>
                    <a:lstStyle/>
                    <a:p>
                      <a:r>
                        <a:rPr lang="en-US" altLang="zh-CN" dirty="0" smtClean="0">
                          <a:latin typeface="Arial" pitchFamily="34" charset="0"/>
                          <a:cs typeface="Arial" pitchFamily="34" charset="0"/>
                        </a:rPr>
                        <a:t>Essential conditions</a:t>
                      </a:r>
                      <a:endParaRPr lang="zh-CN" altLang="en-US" dirty="0"/>
                    </a:p>
                  </a:txBody>
                  <a:tcPr anchor="ctr"/>
                </a:tc>
                <a:tc>
                  <a:txBody>
                    <a:bodyPr/>
                    <a:lstStyle/>
                    <a:p>
                      <a:pPr marL="285750" indent="-285750">
                        <a:buFont typeface="Arial" pitchFamily="34" charset="0"/>
                        <a:buChar char="•"/>
                      </a:pPr>
                      <a:r>
                        <a:rPr lang="en-US" altLang="zh-CN" baseline="0" dirty="0" smtClean="0">
                          <a:latin typeface="Arial" pitchFamily="34" charset="0"/>
                          <a:cs typeface="Arial" pitchFamily="34" charset="0"/>
                        </a:rPr>
                        <a:t>optic neuritis; </a:t>
                      </a:r>
                    </a:p>
                    <a:p>
                      <a:pPr marL="285750" indent="-285750">
                        <a:buFont typeface="Arial" pitchFamily="34" charset="0"/>
                        <a:buChar char="•"/>
                      </a:pPr>
                      <a:r>
                        <a:rPr lang="en-US" altLang="zh-CN" baseline="0" dirty="0" smtClean="0">
                          <a:latin typeface="Arial" pitchFamily="34" charset="0"/>
                          <a:cs typeface="Arial" pitchFamily="34" charset="0"/>
                        </a:rPr>
                        <a:t>acute myelitis</a:t>
                      </a:r>
                      <a:endParaRPr lang="zh-CN" altLang="en-US" dirty="0"/>
                    </a:p>
                  </a:txBody>
                  <a:tcPr anchor="ctr"/>
                </a:tc>
              </a:tr>
              <a:tr h="1080120">
                <a:tc>
                  <a:txBody>
                    <a:bodyPr/>
                    <a:lstStyle/>
                    <a:p>
                      <a:r>
                        <a:rPr lang="en-US" altLang="zh-CN" dirty="0" smtClean="0">
                          <a:latin typeface="Arial" pitchFamily="34" charset="0"/>
                          <a:cs typeface="Arial" pitchFamily="34" charset="0"/>
                        </a:rPr>
                        <a:t>Support conditions</a:t>
                      </a:r>
                      <a:endParaRPr lang="zh-CN" altLang="en-US" dirty="0"/>
                    </a:p>
                  </a:txBody>
                  <a:tcPr anchor="ctr"/>
                </a:tc>
                <a:tc>
                  <a:txBody>
                    <a:bodyPr/>
                    <a:lstStyle/>
                    <a:p>
                      <a:pPr marL="285750" indent="-285750">
                        <a:buFont typeface="Arial" pitchFamily="34" charset="0"/>
                        <a:buChar char="•"/>
                      </a:pPr>
                      <a:r>
                        <a:rPr kumimoji="0" lang="en-US" altLang="zh-CN" b="0" i="0" kern="1200" dirty="0" smtClean="0">
                          <a:solidFill>
                            <a:schemeClr val="dk1"/>
                          </a:solidFill>
                          <a:effectLst/>
                          <a:latin typeface="Arial" pitchFamily="34" charset="0"/>
                          <a:ea typeface="+mn-ea"/>
                          <a:cs typeface="Arial" pitchFamily="34" charset="0"/>
                        </a:rPr>
                        <a:t>long lesion in spinal</a:t>
                      </a:r>
                      <a:r>
                        <a:rPr kumimoji="0" lang="en-US" altLang="zh-CN" b="0" i="0" kern="1200" baseline="0" dirty="0" smtClean="0">
                          <a:solidFill>
                            <a:schemeClr val="dk1"/>
                          </a:solidFill>
                          <a:effectLst/>
                          <a:latin typeface="Arial" pitchFamily="34" charset="0"/>
                          <a:ea typeface="+mn-ea"/>
                          <a:cs typeface="Arial" pitchFamily="34" charset="0"/>
                        </a:rPr>
                        <a:t> cord, </a:t>
                      </a:r>
                      <a:r>
                        <a:rPr kumimoji="0" lang="en-US" altLang="zh-CN" b="0" i="0" kern="1200" dirty="0" smtClean="0">
                          <a:solidFill>
                            <a:schemeClr val="dk1"/>
                          </a:solidFill>
                          <a:effectLst/>
                          <a:latin typeface="Arial" pitchFamily="34" charset="0"/>
                          <a:ea typeface="+mn-ea"/>
                          <a:cs typeface="Arial" pitchFamily="34" charset="0"/>
                        </a:rPr>
                        <a:t>more than 3 vertebral segments by MR;</a:t>
                      </a:r>
                    </a:p>
                    <a:p>
                      <a:pPr marL="285750" indent="-285750">
                        <a:buFont typeface="Arial" pitchFamily="34" charset="0"/>
                        <a:buChar char="•"/>
                      </a:pPr>
                      <a:r>
                        <a:rPr lang="en-US" altLang="zh-CN" baseline="0" dirty="0" smtClean="0">
                          <a:latin typeface="Arial" pitchFamily="34" charset="0"/>
                          <a:cs typeface="Arial" pitchFamily="34" charset="0"/>
                        </a:rPr>
                        <a:t>no lesion or lesions located in subcortical area, </a:t>
                      </a:r>
                      <a:r>
                        <a:rPr kumimoji="0" lang="en-US" altLang="zh-CN" b="0" i="0" kern="1200" dirty="0" smtClean="0">
                          <a:solidFill>
                            <a:schemeClr val="dk1"/>
                          </a:solidFill>
                          <a:effectLst/>
                          <a:latin typeface="Arial" pitchFamily="34" charset="0"/>
                          <a:ea typeface="+mn-ea"/>
                          <a:cs typeface="Arial" pitchFamily="34" charset="0"/>
                        </a:rPr>
                        <a:t>hypothalamus, thalamus and periaqueductal gray matter,</a:t>
                      </a:r>
                      <a:r>
                        <a:rPr kumimoji="0" lang="en-US" altLang="zh-CN" b="0" i="0" kern="1200" baseline="0" dirty="0" smtClean="0">
                          <a:solidFill>
                            <a:schemeClr val="dk1"/>
                          </a:solidFill>
                          <a:effectLst/>
                          <a:latin typeface="Arial" pitchFamily="34" charset="0"/>
                          <a:ea typeface="+mn-ea"/>
                          <a:cs typeface="Arial" pitchFamily="34" charset="0"/>
                        </a:rPr>
                        <a:t> without </a:t>
                      </a:r>
                      <a:r>
                        <a:rPr kumimoji="0" lang="en-US" altLang="zh-CN" b="0" i="0" kern="1200" dirty="0" smtClean="0">
                          <a:solidFill>
                            <a:schemeClr val="dk1"/>
                          </a:solidFill>
                          <a:effectLst/>
                          <a:latin typeface="Arial" pitchFamily="34" charset="0"/>
                          <a:ea typeface="+mn-ea"/>
                          <a:cs typeface="Arial" pitchFamily="34" charset="0"/>
                        </a:rPr>
                        <a:t>enhancement reaction </a:t>
                      </a:r>
                      <a:r>
                        <a:rPr kumimoji="0" lang="en-US" altLang="zh-CN" b="0" i="0" kern="1200" baseline="0" dirty="0" smtClean="0">
                          <a:solidFill>
                            <a:schemeClr val="dk1"/>
                          </a:solidFill>
                          <a:effectLst/>
                          <a:latin typeface="Arial" pitchFamily="34" charset="0"/>
                          <a:ea typeface="+mn-ea"/>
                          <a:cs typeface="Arial" pitchFamily="34" charset="0"/>
                        </a:rPr>
                        <a:t>by MR;</a:t>
                      </a:r>
                    </a:p>
                    <a:p>
                      <a:pPr marL="285750" indent="-285750">
                        <a:buFont typeface="Arial" pitchFamily="34" charset="0"/>
                        <a:buChar char="•"/>
                      </a:pPr>
                      <a:r>
                        <a:rPr kumimoji="0" lang="en-US" altLang="zh-CN" b="0" i="0" kern="1200" dirty="0" smtClean="0">
                          <a:solidFill>
                            <a:schemeClr val="dk1"/>
                          </a:solidFill>
                          <a:effectLst/>
                          <a:latin typeface="Arial" pitchFamily="34" charset="0"/>
                          <a:ea typeface="+mn-ea"/>
                          <a:cs typeface="Arial" pitchFamily="34" charset="0"/>
                        </a:rPr>
                        <a:t>serum NMO-</a:t>
                      </a:r>
                      <a:r>
                        <a:rPr kumimoji="0" lang="en-US" altLang="zh-CN" b="0" i="0" kern="1200" dirty="0" err="1" smtClean="0">
                          <a:solidFill>
                            <a:schemeClr val="dk1"/>
                          </a:solidFill>
                          <a:effectLst/>
                          <a:latin typeface="Arial" pitchFamily="34" charset="0"/>
                          <a:ea typeface="+mn-ea"/>
                          <a:cs typeface="Arial" pitchFamily="34" charset="0"/>
                        </a:rPr>
                        <a:t>IgG</a:t>
                      </a:r>
                      <a:r>
                        <a:rPr kumimoji="0" lang="en-US" altLang="zh-CN" b="0" i="0" kern="1200" dirty="0" smtClean="0">
                          <a:solidFill>
                            <a:schemeClr val="dk1"/>
                          </a:solidFill>
                          <a:effectLst/>
                          <a:latin typeface="Arial" pitchFamily="34" charset="0"/>
                          <a:ea typeface="+mn-ea"/>
                          <a:cs typeface="Arial" pitchFamily="34" charset="0"/>
                        </a:rPr>
                        <a:t> (+)</a:t>
                      </a:r>
                      <a:endParaRPr lang="zh-CN" altLang="en-US" dirty="0">
                        <a:latin typeface="Arial" pitchFamily="34" charset="0"/>
                        <a:cs typeface="Arial" pitchFamily="34" charset="0"/>
                      </a:endParaRPr>
                    </a:p>
                  </a:txBody>
                  <a:tcPr anchor="ctr"/>
                </a:tc>
              </a:tr>
              <a:tr h="782920">
                <a:tc>
                  <a:txBody>
                    <a:bodyPr/>
                    <a:lstStyle/>
                    <a:p>
                      <a:r>
                        <a:rPr lang="en-US" altLang="zh-CN" dirty="0" smtClean="0">
                          <a:latin typeface="Arial" pitchFamily="34" charset="0"/>
                          <a:cs typeface="Arial" pitchFamily="34" charset="0"/>
                        </a:rPr>
                        <a:t>Diagnosis</a:t>
                      </a:r>
                      <a:endParaRPr lang="zh-CN" altLang="en-US" dirty="0">
                        <a:latin typeface="Arial" pitchFamily="34" charset="0"/>
                        <a:cs typeface="Arial" pitchFamily="34" charset="0"/>
                      </a:endParaRPr>
                    </a:p>
                  </a:txBody>
                  <a:tcPr anchor="ctr"/>
                </a:tc>
                <a:tc>
                  <a:txBody>
                    <a:bodyPr/>
                    <a:lstStyle/>
                    <a:p>
                      <a:r>
                        <a:rPr lang="en-US" altLang="zh-CN" dirty="0" smtClean="0">
                          <a:latin typeface="Arial" pitchFamily="34" charset="0"/>
                          <a:cs typeface="Arial" pitchFamily="34" charset="0"/>
                        </a:rPr>
                        <a:t>Both essential conditions and at least two of</a:t>
                      </a:r>
                      <a:r>
                        <a:rPr lang="en-US" altLang="zh-CN" baseline="0" dirty="0" smtClean="0">
                          <a:latin typeface="Arial" pitchFamily="34" charset="0"/>
                          <a:cs typeface="Arial" pitchFamily="34" charset="0"/>
                        </a:rPr>
                        <a:t> the support conditions</a:t>
                      </a:r>
                      <a:endParaRPr lang="zh-CN" altLang="en-US" dirty="0">
                        <a:latin typeface="Arial" pitchFamily="34" charset="0"/>
                        <a:cs typeface="Arial" pitchFamily="34" charset="0"/>
                      </a:endParaRPr>
                    </a:p>
                  </a:txBody>
                  <a:tcPr anchor="ctr"/>
                </a:tc>
              </a:tr>
            </a:tbl>
          </a:graphicData>
        </a:graphic>
      </p:graphicFrame>
    </p:spTree>
    <p:extLst>
      <p:ext uri="{BB962C8B-B14F-4D97-AF65-F5344CB8AC3E}">
        <p14:creationId xmlns:p14="http://schemas.microsoft.com/office/powerpoint/2010/main" val="386928454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pPr>
              <a:buSzPct val="75000"/>
              <a:buFont typeface="Wingdings" pitchFamily="2" charset="2"/>
              <a:buChar char="l"/>
            </a:pPr>
            <a:r>
              <a:rPr lang="en-US" altLang="zh-CN" sz="2800" b="1" dirty="0">
                <a:latin typeface="Arial" pitchFamily="34" charset="0"/>
                <a:ea typeface="楷体_GB2312" pitchFamily="49" charset="-122"/>
                <a:cs typeface="Arial" pitchFamily="34" charset="0"/>
              </a:rPr>
              <a:t>Differential diagnosis</a:t>
            </a:r>
            <a:endParaRPr lang="zh-CN" altLang="en-US" sz="2800" b="1" dirty="0">
              <a:latin typeface="Arial" pitchFamily="34" charset="0"/>
              <a:ea typeface="楷体_GB2312" pitchFamily="49" charset="-122"/>
              <a:cs typeface="Arial" pitchFamily="34" charset="0"/>
            </a:endParaRPr>
          </a:p>
          <a:p>
            <a:pPr>
              <a:buFont typeface="Wingdings" pitchFamily="2" charset="2"/>
              <a:buChar char="ü"/>
            </a:pPr>
            <a:r>
              <a:rPr kumimoji="1" lang="en-US" altLang="en-US" sz="2800" dirty="0">
                <a:latin typeface="Arial" pitchFamily="34" charset="0"/>
                <a:ea typeface="Verdana" pitchFamily="34" charset="0"/>
                <a:cs typeface="Arial" pitchFamily="34" charset="0"/>
              </a:rPr>
              <a:t> Multiple lacunar cerebral </a:t>
            </a:r>
            <a:r>
              <a:rPr kumimoji="1" lang="en-US" altLang="en-US" sz="2800" dirty="0" smtClean="0">
                <a:latin typeface="Arial" pitchFamily="34" charset="0"/>
                <a:ea typeface="Verdana" pitchFamily="34" charset="0"/>
                <a:cs typeface="Arial" pitchFamily="34" charset="0"/>
              </a:rPr>
              <a:t>infarction</a:t>
            </a:r>
          </a:p>
          <a:p>
            <a:pPr lvl="1">
              <a:buFont typeface="Arial" pitchFamily="34" charset="0"/>
              <a:buChar char="•"/>
            </a:pPr>
            <a:r>
              <a:rPr kumimoji="1" lang="en-US" altLang="zh-CN" dirty="0" smtClean="0">
                <a:latin typeface="Arial" pitchFamily="34" charset="0"/>
                <a:ea typeface="华文行楷" pitchFamily="2" charset="-122"/>
                <a:cs typeface="Arial" pitchFamily="34" charset="0"/>
              </a:rPr>
              <a:t>More common in old persons (&gt; 60y old)</a:t>
            </a:r>
          </a:p>
          <a:p>
            <a:pPr lvl="1">
              <a:buFont typeface="Arial" pitchFamily="34" charset="0"/>
              <a:buChar char="•"/>
            </a:pPr>
            <a:r>
              <a:rPr lang="en-US" altLang="zh-CN" dirty="0">
                <a:latin typeface="Arial" pitchFamily="34" charset="0"/>
                <a:cs typeface="Arial" pitchFamily="34" charset="0"/>
              </a:rPr>
              <a:t>The lesions </a:t>
            </a:r>
            <a:r>
              <a:rPr lang="en-US" altLang="zh-CN" dirty="0" smtClean="0">
                <a:latin typeface="Arial" pitchFamily="34" charset="0"/>
                <a:cs typeface="Arial" pitchFamily="34" charset="0"/>
              </a:rPr>
              <a:t>are mostly </a:t>
            </a:r>
            <a:r>
              <a:rPr lang="en-US" altLang="zh-CN" dirty="0">
                <a:latin typeface="Arial" pitchFamily="34" charset="0"/>
                <a:cs typeface="Arial" pitchFamily="34" charset="0"/>
              </a:rPr>
              <a:t>located in the side of ventricle body without enhancement </a:t>
            </a:r>
            <a:r>
              <a:rPr lang="en-US" altLang="zh-CN" dirty="0" smtClean="0">
                <a:latin typeface="Arial" pitchFamily="34" charset="0"/>
                <a:cs typeface="Arial" pitchFamily="34" charset="0"/>
              </a:rPr>
              <a:t>effect, while lesions </a:t>
            </a:r>
            <a:r>
              <a:rPr lang="en-US" altLang="zh-CN" dirty="0">
                <a:latin typeface="Arial" pitchFamily="34" charset="0"/>
                <a:cs typeface="Arial" pitchFamily="34" charset="0"/>
              </a:rPr>
              <a:t>of </a:t>
            </a:r>
            <a:r>
              <a:rPr lang="en-US" altLang="zh-CN" dirty="0" smtClean="0">
                <a:latin typeface="Arial" pitchFamily="34" charset="0"/>
                <a:cs typeface="Arial" pitchFamily="34" charset="0"/>
              </a:rPr>
              <a:t>MS are usually found in</a:t>
            </a:r>
            <a:r>
              <a:rPr lang="en-US" altLang="zh-CN" dirty="0">
                <a:latin typeface="Arial" pitchFamily="34" charset="0"/>
                <a:cs typeface="Arial" pitchFamily="34" charset="0"/>
              </a:rPr>
              <a:t> the anterior and posterior </a:t>
            </a:r>
            <a:r>
              <a:rPr lang="en-US" altLang="zh-CN" dirty="0" smtClean="0">
                <a:latin typeface="Arial" pitchFamily="34" charset="0"/>
                <a:cs typeface="Arial" pitchFamily="34" charset="0"/>
              </a:rPr>
              <a:t>parts of the </a:t>
            </a:r>
            <a:r>
              <a:rPr lang="en-US" altLang="zh-CN" dirty="0">
                <a:latin typeface="Arial" pitchFamily="34" charset="0"/>
                <a:cs typeface="Arial" pitchFamily="34" charset="0"/>
              </a:rPr>
              <a:t>lateral ventricle </a:t>
            </a:r>
            <a:r>
              <a:rPr lang="en-US" altLang="zh-CN" dirty="0" smtClean="0">
                <a:latin typeface="Arial" pitchFamily="34" charset="0"/>
                <a:cs typeface="Arial" pitchFamily="34" charset="0"/>
              </a:rPr>
              <a:t>body, with </a:t>
            </a:r>
            <a:r>
              <a:rPr lang="en-US" altLang="zh-CN" dirty="0">
                <a:latin typeface="Arial" pitchFamily="34" charset="0"/>
                <a:cs typeface="Arial" pitchFamily="34" charset="0"/>
              </a:rPr>
              <a:t>enhanced imaging of the active lesion</a:t>
            </a:r>
            <a:endParaRPr kumimoji="1" lang="zh-CN" altLang="en-US" dirty="0">
              <a:latin typeface="Arial" pitchFamily="34" charset="0"/>
              <a:ea typeface="华文行楷" pitchFamily="2" charset="-122"/>
              <a:cs typeface="Arial" pitchFamily="34" charset="0"/>
            </a:endParaRPr>
          </a:p>
        </p:txBody>
      </p:sp>
      <p:sp>
        <p:nvSpPr>
          <p:cNvPr id="5" name="AutoShape 34"/>
          <p:cNvSpPr>
            <a:spLocks noChangeArrowheads="1"/>
          </p:cNvSpPr>
          <p:nvPr/>
        </p:nvSpPr>
        <p:spPr bwMode="auto">
          <a:xfrm>
            <a:off x="719139" y="685800"/>
            <a:ext cx="4081462" cy="727075"/>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Diagnosis</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437" name="Picture 5"/>
          <p:cNvPicPr>
            <a:picLocks noChangeAspect="1" noChangeArrowheads="1"/>
          </p:cNvPicPr>
          <p:nvPr/>
        </p:nvPicPr>
        <p:blipFill rotWithShape="1">
          <a:blip r:embed="rId2"/>
          <a:srcRect t="50000" r="50000"/>
          <a:stretch/>
        </p:blipFill>
        <p:spPr bwMode="auto">
          <a:xfrm>
            <a:off x="1043606" y="1824187"/>
            <a:ext cx="3312319" cy="2714625"/>
          </a:xfrm>
          <a:prstGeom prst="rect">
            <a:avLst/>
          </a:prstGeom>
          <a:noFill/>
        </p:spPr>
      </p:pic>
      <p:sp>
        <p:nvSpPr>
          <p:cNvPr id="274438" name="Rectangle 6"/>
          <p:cNvSpPr>
            <a:spLocks noChangeArrowheads="1"/>
          </p:cNvSpPr>
          <p:nvPr/>
        </p:nvSpPr>
        <p:spPr bwMode="auto">
          <a:xfrm>
            <a:off x="480248" y="4941168"/>
            <a:ext cx="4439037" cy="400110"/>
          </a:xfrm>
          <a:prstGeom prst="rect">
            <a:avLst/>
          </a:prstGeom>
          <a:noFill/>
          <a:ln w="9525">
            <a:noFill/>
            <a:miter lim="800000"/>
            <a:headEnd/>
            <a:tailEnd/>
          </a:ln>
          <a:effectLst/>
        </p:spPr>
        <p:txBody>
          <a:bodyPr wrap="none">
            <a:spAutoFit/>
          </a:bodyPr>
          <a:lstStyle/>
          <a:p>
            <a:pPr algn="ctr"/>
            <a:r>
              <a:rPr kumimoji="1" lang="en-US" altLang="en-US" sz="2000" b="1" dirty="0" smtClean="0">
                <a:latin typeface="Arial" pitchFamily="34" charset="0"/>
                <a:ea typeface="Verdana" pitchFamily="34" charset="0"/>
                <a:cs typeface="Arial" pitchFamily="34" charset="0"/>
              </a:rPr>
              <a:t>Multiple </a:t>
            </a:r>
            <a:r>
              <a:rPr kumimoji="1" lang="en-US" altLang="en-US" sz="2000" b="1" dirty="0" err="1" smtClean="0">
                <a:latin typeface="Arial" pitchFamily="34" charset="0"/>
                <a:ea typeface="Verdana" pitchFamily="34" charset="0"/>
                <a:cs typeface="Arial" pitchFamily="34" charset="0"/>
              </a:rPr>
              <a:t>lacunar</a:t>
            </a:r>
            <a:r>
              <a:rPr kumimoji="1" lang="en-US" altLang="en-US" sz="2000" b="1" dirty="0" smtClean="0">
                <a:latin typeface="Arial" pitchFamily="34" charset="0"/>
                <a:ea typeface="Verdana" pitchFamily="34" charset="0"/>
                <a:cs typeface="Arial" pitchFamily="34" charset="0"/>
              </a:rPr>
              <a:t> cerebral infarction</a:t>
            </a:r>
            <a:endParaRPr kumimoji="1" lang="zh-CN" altLang="en-US" sz="2000" b="1" dirty="0">
              <a:latin typeface="Arial" pitchFamily="34" charset="0"/>
              <a:ea typeface="华文行楷" pitchFamily="2" charset="-122"/>
              <a:cs typeface="Arial" pitchFamily="34" charset="0"/>
            </a:endParaRPr>
          </a:p>
        </p:txBody>
      </p:sp>
      <p:pic>
        <p:nvPicPr>
          <p:cNvPr id="4" name="Picture 7" descr="图片2"/>
          <p:cNvPicPr>
            <a:picLocks noChangeArrowheads="1"/>
          </p:cNvPicPr>
          <p:nvPr/>
        </p:nvPicPr>
        <p:blipFill>
          <a:blip r:embed="rId3"/>
          <a:srcRect/>
          <a:stretch>
            <a:fillRect/>
          </a:stretch>
        </p:blipFill>
        <p:spPr bwMode="auto">
          <a:xfrm>
            <a:off x="5652120" y="1862982"/>
            <a:ext cx="2376264" cy="2646138"/>
          </a:xfrm>
          <a:prstGeom prst="rect">
            <a:avLst/>
          </a:prstGeom>
          <a:noFill/>
        </p:spPr>
      </p:pic>
      <p:sp>
        <p:nvSpPr>
          <p:cNvPr id="5" name="Rectangle 6"/>
          <p:cNvSpPr>
            <a:spLocks noChangeArrowheads="1"/>
          </p:cNvSpPr>
          <p:nvPr/>
        </p:nvSpPr>
        <p:spPr bwMode="auto">
          <a:xfrm>
            <a:off x="5774870" y="4941204"/>
            <a:ext cx="2332690" cy="400110"/>
          </a:xfrm>
          <a:prstGeom prst="rect">
            <a:avLst/>
          </a:prstGeom>
          <a:noFill/>
          <a:ln w="9525">
            <a:noFill/>
            <a:miter lim="800000"/>
            <a:headEnd/>
            <a:tailEnd/>
          </a:ln>
          <a:effectLst/>
        </p:spPr>
        <p:txBody>
          <a:bodyPr wrap="none">
            <a:spAutoFit/>
          </a:bodyPr>
          <a:lstStyle/>
          <a:p>
            <a:pPr algn="ctr"/>
            <a:r>
              <a:rPr kumimoji="1" lang="en-US" altLang="en-US" sz="2000" b="1" dirty="0" smtClean="0">
                <a:latin typeface="Arial" pitchFamily="34" charset="0"/>
                <a:ea typeface="Verdana" pitchFamily="34" charset="0"/>
                <a:cs typeface="Arial" pitchFamily="34" charset="0"/>
              </a:rPr>
              <a:t>Multiple sclerosis</a:t>
            </a:r>
            <a:endParaRPr kumimoji="1" lang="zh-CN" altLang="en-US" sz="2000" b="1" dirty="0">
              <a:latin typeface="Arial" pitchFamily="34" charset="0"/>
              <a:ea typeface="华文行楷" pitchFamily="2" charset="-122"/>
              <a:cs typeface="Arial" pitchFamily="34"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4"/>
          <p:cNvSpPr>
            <a:spLocks noChangeArrowheads="1"/>
          </p:cNvSpPr>
          <p:nvPr/>
        </p:nvSpPr>
        <p:spPr bwMode="auto">
          <a:xfrm>
            <a:off x="719139" y="685800"/>
            <a:ext cx="4081462" cy="727075"/>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Diagnosis</a:t>
            </a:r>
          </a:p>
        </p:txBody>
      </p:sp>
      <p:sp>
        <p:nvSpPr>
          <p:cNvPr id="2" name="内容占位符 1"/>
          <p:cNvSpPr>
            <a:spLocks noGrp="1"/>
          </p:cNvSpPr>
          <p:nvPr>
            <p:ph idx="1"/>
          </p:nvPr>
        </p:nvSpPr>
        <p:spPr/>
        <p:txBody>
          <a:bodyPr>
            <a:normAutofit lnSpcReduction="10000"/>
          </a:bodyPr>
          <a:lstStyle/>
          <a:p>
            <a:pPr>
              <a:buSzPct val="75000"/>
              <a:buFont typeface="Wingdings" pitchFamily="2" charset="2"/>
              <a:buChar char="l"/>
            </a:pPr>
            <a:r>
              <a:rPr lang="en-US" altLang="zh-CN" sz="2800" b="1" dirty="0">
                <a:latin typeface="Arial" pitchFamily="34" charset="0"/>
                <a:ea typeface="楷体_GB2312" pitchFamily="49" charset="-122"/>
                <a:cs typeface="Arial" pitchFamily="34" charset="0"/>
              </a:rPr>
              <a:t>Differential diagnosis</a:t>
            </a:r>
            <a:endParaRPr lang="zh-CN" altLang="en-US" sz="2800" b="1" dirty="0">
              <a:latin typeface="Arial" pitchFamily="34" charset="0"/>
              <a:ea typeface="楷体_GB2312" pitchFamily="49" charset="-122"/>
              <a:cs typeface="Arial" pitchFamily="34" charset="0"/>
            </a:endParaRPr>
          </a:p>
          <a:p>
            <a:pPr>
              <a:buFont typeface="Wingdings" pitchFamily="2" charset="2"/>
              <a:buChar char="ü"/>
            </a:pPr>
            <a:r>
              <a:rPr kumimoji="1" lang="en-US" altLang="en-US" sz="2800" dirty="0" smtClean="0">
                <a:latin typeface="Arial" pitchFamily="34" charset="0"/>
                <a:ea typeface="Verdana" pitchFamily="34" charset="0"/>
                <a:cs typeface="Arial" pitchFamily="34" charset="0"/>
              </a:rPr>
              <a:t> Subcortical </a:t>
            </a:r>
            <a:r>
              <a:rPr kumimoji="1" lang="en-US" altLang="en-US" sz="2800" dirty="0">
                <a:latin typeface="Arial" pitchFamily="34" charset="0"/>
                <a:ea typeface="Verdana" pitchFamily="34" charset="0"/>
                <a:cs typeface="Arial" pitchFamily="34" charset="0"/>
              </a:rPr>
              <a:t>arteriosclerosis </a:t>
            </a:r>
            <a:r>
              <a:rPr kumimoji="1" lang="en-US" altLang="en-US" sz="2800" dirty="0" smtClean="0">
                <a:latin typeface="Arial" pitchFamily="34" charset="0"/>
                <a:ea typeface="Verdana" pitchFamily="34" charset="0"/>
                <a:cs typeface="Arial" pitchFamily="34" charset="0"/>
              </a:rPr>
              <a:t>encephalopathy</a:t>
            </a:r>
          </a:p>
          <a:p>
            <a:pPr lvl="1">
              <a:buFont typeface="Arial" pitchFamily="34" charset="0"/>
              <a:buChar char="•"/>
            </a:pPr>
            <a:r>
              <a:rPr lang="en-US" altLang="zh-CN" dirty="0" smtClean="0">
                <a:latin typeface="Arial" pitchFamily="34" charset="0"/>
                <a:cs typeface="Arial" pitchFamily="34" charset="0"/>
              </a:rPr>
              <a:t>Also </a:t>
            </a:r>
            <a:r>
              <a:rPr lang="en-US" altLang="zh-CN" dirty="0">
                <a:latin typeface="Arial" pitchFamily="34" charset="0"/>
                <a:cs typeface="Arial" pitchFamily="34" charset="0"/>
              </a:rPr>
              <a:t>known as Binswanger's disease, is characterized by </a:t>
            </a:r>
            <a:r>
              <a:rPr lang="en-US" altLang="zh-CN" dirty="0" smtClean="0">
                <a:latin typeface="Arial" pitchFamily="34" charset="0"/>
                <a:cs typeface="Arial" pitchFamily="34" charset="0"/>
              </a:rPr>
              <a:t>scattered ischemic </a:t>
            </a:r>
            <a:r>
              <a:rPr lang="en-US" altLang="zh-CN" dirty="0">
                <a:latin typeface="Arial" pitchFamily="34" charset="0"/>
                <a:cs typeface="Arial" pitchFamily="34" charset="0"/>
              </a:rPr>
              <a:t>lesions </a:t>
            </a:r>
            <a:r>
              <a:rPr lang="en-US" altLang="zh-CN" dirty="0" smtClean="0">
                <a:latin typeface="Arial" pitchFamily="34" charset="0"/>
                <a:cs typeface="Arial" pitchFamily="34" charset="0"/>
              </a:rPr>
              <a:t>accompanied </a:t>
            </a:r>
            <a:r>
              <a:rPr lang="en-US" altLang="zh-CN" dirty="0">
                <a:latin typeface="Arial" pitchFamily="34" charset="0"/>
                <a:cs typeface="Arial" pitchFamily="34" charset="0"/>
              </a:rPr>
              <a:t>by </a:t>
            </a:r>
            <a:r>
              <a:rPr lang="en-US" altLang="zh-CN" dirty="0" err="1" smtClean="0">
                <a:latin typeface="Arial" pitchFamily="34" charset="0"/>
                <a:cs typeface="Arial" pitchFamily="34" charset="0"/>
              </a:rPr>
              <a:t>encephalatrophy</a:t>
            </a:r>
            <a:r>
              <a:rPr lang="en-US" altLang="zh-CN" dirty="0" smtClean="0">
                <a:latin typeface="Arial" pitchFamily="34" charset="0"/>
                <a:cs typeface="Arial" pitchFamily="34" charset="0"/>
              </a:rPr>
              <a:t> </a:t>
            </a:r>
            <a:r>
              <a:rPr lang="en-US" altLang="zh-CN" dirty="0">
                <a:latin typeface="Arial" pitchFamily="34" charset="0"/>
                <a:cs typeface="Arial" pitchFamily="34" charset="0"/>
              </a:rPr>
              <a:t>and </a:t>
            </a:r>
            <a:r>
              <a:rPr lang="en-US" altLang="zh-CN" dirty="0" smtClean="0">
                <a:latin typeface="Arial" pitchFamily="34" charset="0"/>
                <a:cs typeface="Arial" pitchFamily="34" charset="0"/>
              </a:rPr>
              <a:t>white </a:t>
            </a:r>
            <a:r>
              <a:rPr lang="en-US" altLang="zh-CN" dirty="0">
                <a:latin typeface="Arial" pitchFamily="34" charset="0"/>
                <a:cs typeface="Arial" pitchFamily="34" charset="0"/>
              </a:rPr>
              <a:t>matter degeneration around </a:t>
            </a:r>
            <a:r>
              <a:rPr lang="en-US" altLang="zh-CN" dirty="0" smtClean="0">
                <a:latin typeface="Arial" pitchFamily="34" charset="0"/>
                <a:cs typeface="Arial" pitchFamily="34" charset="0"/>
              </a:rPr>
              <a:t>the </a:t>
            </a:r>
            <a:r>
              <a:rPr lang="en-US" altLang="zh-CN" dirty="0">
                <a:latin typeface="Arial" pitchFamily="34" charset="0"/>
                <a:cs typeface="Arial" pitchFamily="34" charset="0"/>
              </a:rPr>
              <a:t>lateral ventricle. </a:t>
            </a:r>
            <a:r>
              <a:rPr lang="en-US" altLang="zh-CN" dirty="0" smtClean="0">
                <a:latin typeface="Arial" pitchFamily="34" charset="0"/>
                <a:cs typeface="Arial" pitchFamily="34" charset="0"/>
              </a:rPr>
              <a:t>Symmetrical </a:t>
            </a:r>
            <a:r>
              <a:rPr lang="en-US" altLang="zh-CN" dirty="0">
                <a:latin typeface="Arial" pitchFamily="34" charset="0"/>
                <a:cs typeface="Arial" pitchFamily="34" charset="0"/>
              </a:rPr>
              <a:t>distribution </a:t>
            </a:r>
            <a:r>
              <a:rPr lang="en-US" altLang="zh-CN" dirty="0" smtClean="0">
                <a:latin typeface="Arial" pitchFamily="34" charset="0"/>
                <a:cs typeface="Arial" pitchFamily="34" charset="0"/>
              </a:rPr>
              <a:t>of long </a:t>
            </a:r>
            <a:r>
              <a:rPr lang="en-US" altLang="zh-CN" dirty="0">
                <a:latin typeface="Arial" pitchFamily="34" charset="0"/>
                <a:cs typeface="Arial" pitchFamily="34" charset="0"/>
              </a:rPr>
              <a:t>T1 and long T2 </a:t>
            </a:r>
            <a:r>
              <a:rPr lang="en-US" altLang="zh-CN" dirty="0" smtClean="0">
                <a:latin typeface="Arial" pitchFamily="34" charset="0"/>
                <a:cs typeface="Arial" pitchFamily="34" charset="0"/>
              </a:rPr>
              <a:t>signals in MR imaging.</a:t>
            </a:r>
          </a:p>
          <a:p>
            <a:pPr lvl="1">
              <a:buFont typeface="Arial" pitchFamily="34" charset="0"/>
              <a:buChar char="•"/>
            </a:pPr>
            <a:r>
              <a:rPr lang="en-US" altLang="zh-CN" dirty="0">
                <a:latin typeface="Arial" pitchFamily="34" charset="0"/>
                <a:cs typeface="Arial" pitchFamily="34" charset="0"/>
              </a:rPr>
              <a:t>The </a:t>
            </a:r>
            <a:r>
              <a:rPr lang="en-US" altLang="zh-CN" dirty="0" smtClean="0">
                <a:latin typeface="Arial" pitchFamily="34" charset="0"/>
                <a:cs typeface="Arial" pitchFamily="34" charset="0"/>
              </a:rPr>
              <a:t>main clinical </a:t>
            </a:r>
            <a:r>
              <a:rPr lang="en-US" altLang="zh-CN" dirty="0">
                <a:latin typeface="Arial" pitchFamily="34" charset="0"/>
                <a:cs typeface="Arial" pitchFamily="34" charset="0"/>
              </a:rPr>
              <a:t>manifestations </a:t>
            </a:r>
            <a:r>
              <a:rPr lang="en-US" altLang="zh-CN" dirty="0" smtClean="0">
                <a:latin typeface="Arial" pitchFamily="34" charset="0"/>
                <a:cs typeface="Arial" pitchFamily="34" charset="0"/>
              </a:rPr>
              <a:t>include slow-progressive </a:t>
            </a:r>
            <a:r>
              <a:rPr lang="en-US" altLang="zh-CN" dirty="0">
                <a:latin typeface="Arial" pitchFamily="34" charset="0"/>
                <a:cs typeface="Arial" pitchFamily="34" charset="0"/>
              </a:rPr>
              <a:t>dementia, </a:t>
            </a:r>
            <a:r>
              <a:rPr lang="en-US" altLang="zh-CN" dirty="0" smtClean="0">
                <a:latin typeface="Arial" pitchFamily="34" charset="0"/>
                <a:cs typeface="Arial" pitchFamily="34" charset="0"/>
              </a:rPr>
              <a:t>dysfunction of memory and cognition, changes of emotion </a:t>
            </a:r>
            <a:r>
              <a:rPr lang="en-US" altLang="zh-CN" dirty="0">
                <a:latin typeface="Arial" pitchFamily="34" charset="0"/>
                <a:cs typeface="Arial" pitchFamily="34" charset="0"/>
              </a:rPr>
              <a:t>and </a:t>
            </a:r>
            <a:r>
              <a:rPr lang="en-US" altLang="zh-CN" dirty="0" smtClean="0">
                <a:latin typeface="Arial" pitchFamily="34" charset="0"/>
                <a:cs typeface="Arial" pitchFamily="34" charset="0"/>
              </a:rPr>
              <a:t>personality, apathy, </a:t>
            </a:r>
            <a:r>
              <a:rPr lang="en-US" altLang="zh-CN" dirty="0">
                <a:latin typeface="Arial" pitchFamily="34" charset="0"/>
                <a:cs typeface="Arial" pitchFamily="34" charset="0"/>
              </a:rPr>
              <a:t>delusion, and mild mental disorder.</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292" name="Picture 4" descr="46382111"/>
          <p:cNvPicPr>
            <a:picLocks noChangeAspect="1" noChangeArrowheads="1"/>
          </p:cNvPicPr>
          <p:nvPr/>
        </p:nvPicPr>
        <p:blipFill>
          <a:blip r:embed="rId2"/>
          <a:srcRect/>
          <a:stretch>
            <a:fillRect/>
          </a:stretch>
        </p:blipFill>
        <p:spPr bwMode="auto">
          <a:xfrm>
            <a:off x="4591050" y="2312988"/>
            <a:ext cx="4552950" cy="4545012"/>
          </a:xfrm>
          <a:prstGeom prst="rect">
            <a:avLst/>
          </a:prstGeom>
          <a:noFill/>
        </p:spPr>
      </p:pic>
      <p:pic>
        <p:nvPicPr>
          <p:cNvPr id="268293" name="Picture 5" descr="11733798">
            <a:hlinkClick r:id="rId3"/>
          </p:cNvPr>
          <p:cNvPicPr>
            <a:picLocks noChangeAspect="1" noChangeArrowheads="1"/>
          </p:cNvPicPr>
          <p:nvPr/>
        </p:nvPicPr>
        <p:blipFill>
          <a:blip r:embed="rId4"/>
          <a:srcRect/>
          <a:stretch>
            <a:fillRect/>
          </a:stretch>
        </p:blipFill>
        <p:spPr bwMode="auto">
          <a:xfrm>
            <a:off x="0" y="0"/>
            <a:ext cx="4540250" cy="4581525"/>
          </a:xfrm>
          <a:prstGeom prst="rect">
            <a:avLst/>
          </a:prstGeom>
          <a:noFill/>
        </p:spPr>
      </p:pic>
      <p:sp>
        <p:nvSpPr>
          <p:cNvPr id="268294" name="Rectangle 6"/>
          <p:cNvSpPr>
            <a:spLocks noChangeArrowheads="1"/>
          </p:cNvSpPr>
          <p:nvPr/>
        </p:nvSpPr>
        <p:spPr bwMode="auto">
          <a:xfrm>
            <a:off x="1331913" y="5373688"/>
            <a:ext cx="2376487" cy="457200"/>
          </a:xfrm>
          <a:prstGeom prst="rect">
            <a:avLst/>
          </a:prstGeom>
          <a:noFill/>
          <a:ln w="9525">
            <a:noFill/>
            <a:miter lim="800000"/>
            <a:headEnd/>
            <a:tailEnd/>
          </a:ln>
          <a:effectLst/>
        </p:spPr>
        <p:txBody>
          <a:bodyPr>
            <a:spAutoFit/>
          </a:bodyPr>
          <a:lstStyle/>
          <a:p>
            <a:r>
              <a:rPr lang="en-US" altLang="zh-CN" sz="2400" b="1" dirty="0"/>
              <a:t>Binswanger</a:t>
            </a:r>
            <a:r>
              <a:rPr lang="zh-CN" altLang="en-US" sz="2400" b="1" dirty="0"/>
              <a:t>病</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idx="1"/>
          </p:nvPr>
        </p:nvSpPr>
        <p:spPr>
          <a:noFill/>
        </p:spPr>
        <p:txBody>
          <a:bodyPr>
            <a:normAutofit/>
          </a:bodyPr>
          <a:lstStyle/>
          <a:p>
            <a:pPr>
              <a:buSzPct val="75000"/>
              <a:buFont typeface="Wingdings" pitchFamily="2" charset="2"/>
              <a:buChar char="l"/>
            </a:pPr>
            <a:r>
              <a:rPr lang="en-US" altLang="zh-CN" sz="2800" b="1" dirty="0" smtClean="0">
                <a:latin typeface="Arial" pitchFamily="34" charset="0"/>
                <a:ea typeface="楷体_GB2312" pitchFamily="49" charset="-122"/>
                <a:cs typeface="Arial" pitchFamily="34" charset="0"/>
              </a:rPr>
              <a:t>Differential diagnosis</a:t>
            </a:r>
            <a:endParaRPr lang="zh-CN" altLang="en-US" sz="2800" b="1" dirty="0">
              <a:latin typeface="Arial" pitchFamily="34" charset="0"/>
              <a:ea typeface="楷体_GB2312" pitchFamily="49" charset="-122"/>
              <a:cs typeface="Arial" pitchFamily="34" charset="0"/>
            </a:endParaRPr>
          </a:p>
          <a:p>
            <a:pPr>
              <a:buFont typeface="Wingdings" pitchFamily="2" charset="2"/>
              <a:buChar char="ü"/>
            </a:pPr>
            <a:r>
              <a:rPr kumimoji="1" lang="en-US" altLang="zh-CN" sz="2800" dirty="0" smtClean="0">
                <a:latin typeface="Arial" pitchFamily="34" charset="0"/>
                <a:ea typeface="Verdana" pitchFamily="34" charset="0"/>
                <a:cs typeface="Arial" pitchFamily="34" charset="0"/>
              </a:rPr>
              <a:t>Primary </a:t>
            </a:r>
            <a:r>
              <a:rPr kumimoji="1" lang="en-US" altLang="zh-CN" sz="2800" dirty="0">
                <a:latin typeface="Arial" pitchFamily="34" charset="0"/>
                <a:ea typeface="Verdana" pitchFamily="34" charset="0"/>
                <a:cs typeface="Arial" pitchFamily="34" charset="0"/>
              </a:rPr>
              <a:t>central nervous system lymphoma</a:t>
            </a:r>
            <a:r>
              <a:rPr kumimoji="1" lang="en-US" altLang="en-US" sz="2800" dirty="0">
                <a:latin typeface="Arial" pitchFamily="34" charset="0"/>
                <a:ea typeface="Verdana" pitchFamily="34" charset="0"/>
                <a:cs typeface="Arial" pitchFamily="34" charset="0"/>
              </a:rPr>
              <a:t> </a:t>
            </a:r>
          </a:p>
          <a:p>
            <a:pPr lvl="1">
              <a:buFont typeface="Arial" pitchFamily="34" charset="0"/>
              <a:buChar char="•"/>
            </a:pPr>
            <a:r>
              <a:rPr lang="en-US" altLang="zh-CN" dirty="0" smtClean="0">
                <a:latin typeface="Arial" pitchFamily="34" charset="0"/>
                <a:cs typeface="Arial" pitchFamily="34" charset="0"/>
              </a:rPr>
              <a:t>malignant </a:t>
            </a:r>
            <a:r>
              <a:rPr lang="en-US" altLang="zh-CN" dirty="0">
                <a:latin typeface="Arial" pitchFamily="34" charset="0"/>
                <a:cs typeface="Arial" pitchFamily="34" charset="0"/>
              </a:rPr>
              <a:t>non-</a:t>
            </a:r>
            <a:r>
              <a:rPr lang="en-US" altLang="zh-CN" dirty="0" err="1">
                <a:latin typeface="Arial" pitchFamily="34" charset="0"/>
                <a:cs typeface="Arial" pitchFamily="34" charset="0"/>
              </a:rPr>
              <a:t>hodgkin's</a:t>
            </a:r>
            <a:r>
              <a:rPr lang="en-US" altLang="zh-CN" dirty="0">
                <a:latin typeface="Arial" pitchFamily="34" charset="0"/>
                <a:cs typeface="Arial" pitchFamily="34" charset="0"/>
              </a:rPr>
              <a:t> </a:t>
            </a:r>
            <a:r>
              <a:rPr lang="en-US" altLang="zh-CN" dirty="0" smtClean="0">
                <a:latin typeface="Arial" pitchFamily="34" charset="0"/>
                <a:cs typeface="Arial" pitchFamily="34" charset="0"/>
              </a:rPr>
              <a:t>lymphoma, rare</a:t>
            </a:r>
          </a:p>
          <a:p>
            <a:pPr lvl="1">
              <a:buFont typeface="Arial" pitchFamily="34" charset="0"/>
              <a:buChar char="•"/>
            </a:pPr>
            <a:r>
              <a:rPr lang="en-US" altLang="zh-CN" dirty="0" smtClean="0">
                <a:latin typeface="Arial" pitchFamily="34" charset="0"/>
                <a:cs typeface="Arial" pitchFamily="34" charset="0"/>
              </a:rPr>
              <a:t>MR imaging shows </a:t>
            </a:r>
            <a:r>
              <a:rPr lang="en-US" altLang="zh-CN" dirty="0">
                <a:latin typeface="Arial" pitchFamily="34" charset="0"/>
                <a:cs typeface="Arial" pitchFamily="34" charset="0"/>
              </a:rPr>
              <a:t>obvious enhancement of lesions, </a:t>
            </a:r>
            <a:r>
              <a:rPr lang="en-US" altLang="zh-CN" dirty="0" smtClean="0">
                <a:latin typeface="Arial" pitchFamily="34" charset="0"/>
                <a:cs typeface="Arial" pitchFamily="34" charset="0"/>
              </a:rPr>
              <a:t>especially periventricular </a:t>
            </a:r>
            <a:r>
              <a:rPr lang="en-US" altLang="zh-CN" dirty="0">
                <a:latin typeface="Arial" pitchFamily="34" charset="0"/>
                <a:cs typeface="Arial" pitchFamily="34" charset="0"/>
              </a:rPr>
              <a:t>enhancement during </a:t>
            </a:r>
            <a:r>
              <a:rPr lang="en-US" altLang="zh-CN" dirty="0" err="1">
                <a:latin typeface="Arial" pitchFamily="34" charset="0"/>
                <a:cs typeface="Arial" pitchFamily="34" charset="0"/>
              </a:rPr>
              <a:t>subependymal</a:t>
            </a:r>
            <a:r>
              <a:rPr lang="en-US" altLang="zh-CN" dirty="0">
                <a:latin typeface="Arial" pitchFamily="34" charset="0"/>
                <a:cs typeface="Arial" pitchFamily="34" charset="0"/>
              </a:rPr>
              <a:t> </a:t>
            </a:r>
            <a:r>
              <a:rPr lang="en-US" altLang="zh-CN" dirty="0" smtClean="0">
                <a:latin typeface="Arial" pitchFamily="34" charset="0"/>
                <a:cs typeface="Arial" pitchFamily="34" charset="0"/>
              </a:rPr>
              <a:t>infiltration, and </a:t>
            </a:r>
            <a:r>
              <a:rPr lang="en-US" altLang="zh-CN" dirty="0">
                <a:latin typeface="Arial" pitchFamily="34" charset="0"/>
                <a:cs typeface="Arial" pitchFamily="34" charset="0"/>
              </a:rPr>
              <a:t>obvious space-occupying </a:t>
            </a:r>
            <a:r>
              <a:rPr lang="en-US" altLang="zh-CN" dirty="0" smtClean="0">
                <a:latin typeface="Arial" pitchFamily="34" charset="0"/>
                <a:cs typeface="Arial" pitchFamily="34" charset="0"/>
              </a:rPr>
              <a:t>effect.</a:t>
            </a:r>
            <a:endParaRPr kumimoji="1" lang="zh-CN" altLang="en-US" dirty="0">
              <a:latin typeface="Arial" pitchFamily="34" charset="0"/>
              <a:ea typeface="Verdana" pitchFamily="34" charset="0"/>
              <a:cs typeface="Arial" pitchFamily="34" charset="0"/>
            </a:endParaRPr>
          </a:p>
        </p:txBody>
      </p:sp>
      <p:sp>
        <p:nvSpPr>
          <p:cNvPr id="5" name="AutoShape 34"/>
          <p:cNvSpPr>
            <a:spLocks noChangeArrowheads="1"/>
          </p:cNvSpPr>
          <p:nvPr/>
        </p:nvSpPr>
        <p:spPr bwMode="auto">
          <a:xfrm>
            <a:off x="719139" y="685800"/>
            <a:ext cx="4081462" cy="727075"/>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Diagnosis</a:t>
            </a:r>
          </a:p>
        </p:txBody>
      </p:sp>
    </p:spTree>
    <p:extLst>
      <p:ext uri="{BB962C8B-B14F-4D97-AF65-F5344CB8AC3E}">
        <p14:creationId xmlns:p14="http://schemas.microsoft.com/office/powerpoint/2010/main" val="1797280171"/>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935480"/>
            <a:ext cx="8229600" cy="4661872"/>
          </a:xfrm>
        </p:spPr>
        <p:txBody>
          <a:bodyPr>
            <a:normAutofit lnSpcReduction="10000"/>
          </a:bodyPr>
          <a:lstStyle/>
          <a:p>
            <a:pPr>
              <a:buSzPct val="75000"/>
              <a:buFont typeface="Wingdings" pitchFamily="2" charset="2"/>
              <a:buChar char="l"/>
            </a:pPr>
            <a:r>
              <a:rPr lang="en-US" altLang="zh-CN" sz="2800" b="1" dirty="0">
                <a:latin typeface="Arial" pitchFamily="34" charset="0"/>
                <a:ea typeface="楷体_GB2312" pitchFamily="49" charset="-122"/>
                <a:cs typeface="Arial" pitchFamily="34" charset="0"/>
              </a:rPr>
              <a:t>Differential diagnosis</a:t>
            </a:r>
            <a:endParaRPr lang="zh-CN" altLang="en-US" sz="2800" b="1" dirty="0">
              <a:latin typeface="Arial" pitchFamily="34" charset="0"/>
              <a:ea typeface="楷体_GB2312" pitchFamily="49" charset="-122"/>
              <a:cs typeface="Arial" pitchFamily="34" charset="0"/>
            </a:endParaRPr>
          </a:p>
          <a:p>
            <a:pPr>
              <a:buFont typeface="Wingdings" pitchFamily="2" charset="2"/>
              <a:buChar char="ü"/>
            </a:pPr>
            <a:r>
              <a:rPr kumimoji="1" lang="en-US" altLang="en-US" sz="2800" dirty="0" smtClean="0">
                <a:latin typeface="Arial" pitchFamily="34" charset="0"/>
                <a:ea typeface="Verdana" pitchFamily="34" charset="0"/>
                <a:cs typeface="Arial" pitchFamily="34" charset="0"/>
              </a:rPr>
              <a:t> </a:t>
            </a:r>
            <a:r>
              <a:rPr kumimoji="1" lang="en-US" altLang="en-US" sz="2800" dirty="0" err="1" smtClean="0">
                <a:latin typeface="Arial" pitchFamily="34" charset="0"/>
                <a:ea typeface="Verdana" pitchFamily="34" charset="0"/>
                <a:cs typeface="Arial" pitchFamily="34" charset="0"/>
              </a:rPr>
              <a:t>Leukodystrophy</a:t>
            </a:r>
            <a:endParaRPr kumimoji="1" lang="en-US" altLang="en-US" sz="2800" dirty="0">
              <a:latin typeface="Arial" pitchFamily="34" charset="0"/>
              <a:ea typeface="Verdana" pitchFamily="34" charset="0"/>
              <a:cs typeface="Arial" pitchFamily="34" charset="0"/>
            </a:endParaRPr>
          </a:p>
          <a:p>
            <a:pPr lvl="1">
              <a:spcBef>
                <a:spcPts val="200"/>
              </a:spcBef>
            </a:pPr>
            <a:r>
              <a:rPr lang="en-US" altLang="zh-CN" dirty="0">
                <a:latin typeface="Arial" pitchFamily="34" charset="0"/>
                <a:cs typeface="Arial" pitchFamily="34" charset="0"/>
              </a:rPr>
              <a:t>CNS myelin sheath dysplasia caused by genetic factors, mostly occurs in children or </a:t>
            </a:r>
            <a:r>
              <a:rPr lang="en-US" altLang="zh-CN" dirty="0" smtClean="0">
                <a:latin typeface="Arial" pitchFamily="34" charset="0"/>
                <a:cs typeface="Arial" pitchFamily="34" charset="0"/>
              </a:rPr>
              <a:t>adolescents; </a:t>
            </a:r>
          </a:p>
          <a:p>
            <a:pPr lvl="1">
              <a:spcBef>
                <a:spcPts val="200"/>
              </a:spcBef>
            </a:pPr>
            <a:r>
              <a:rPr lang="en-US" altLang="zh-CN" dirty="0">
                <a:latin typeface="Arial" pitchFamily="34" charset="0"/>
                <a:cs typeface="Arial" pitchFamily="34" charset="0"/>
              </a:rPr>
              <a:t>insidious onset</a:t>
            </a:r>
            <a:r>
              <a:rPr lang="en-US" altLang="zh-CN" dirty="0" smtClean="0">
                <a:latin typeface="Arial" pitchFamily="34" charset="0"/>
                <a:cs typeface="Arial" pitchFamily="34" charset="0"/>
              </a:rPr>
              <a:t>, </a:t>
            </a:r>
            <a:r>
              <a:rPr lang="en-US" altLang="zh-CN" dirty="0">
                <a:latin typeface="Arial" pitchFamily="34" charset="0"/>
                <a:cs typeface="Arial" pitchFamily="34" charset="0"/>
              </a:rPr>
              <a:t>progressive aggravation, no </a:t>
            </a:r>
            <a:r>
              <a:rPr lang="en-US" altLang="zh-CN" dirty="0" smtClean="0">
                <a:latin typeface="Arial" pitchFamily="34" charset="0"/>
                <a:cs typeface="Arial" pitchFamily="34" charset="0"/>
              </a:rPr>
              <a:t>course of relapsing-remitting; </a:t>
            </a:r>
          </a:p>
          <a:p>
            <a:pPr lvl="1">
              <a:spcBef>
                <a:spcPts val="200"/>
              </a:spcBef>
            </a:pPr>
            <a:r>
              <a:rPr lang="en-US" altLang="zh-CN" dirty="0" smtClean="0">
                <a:latin typeface="Arial" pitchFamily="34" charset="0"/>
                <a:cs typeface="Arial" pitchFamily="34" charset="0"/>
              </a:rPr>
              <a:t>clinical </a:t>
            </a:r>
            <a:r>
              <a:rPr lang="en-US" altLang="zh-CN" dirty="0">
                <a:latin typeface="Arial" pitchFamily="34" charset="0"/>
                <a:cs typeface="Arial" pitchFamily="34" charset="0"/>
              </a:rPr>
              <a:t>manifestations include developmental retardation, intellectual </a:t>
            </a:r>
            <a:r>
              <a:rPr lang="en-US" altLang="zh-CN" dirty="0" smtClean="0">
                <a:latin typeface="Arial" pitchFamily="34" charset="0"/>
                <a:cs typeface="Arial" pitchFamily="34" charset="0"/>
              </a:rPr>
              <a:t>decline, </a:t>
            </a:r>
            <a:r>
              <a:rPr lang="en-US" altLang="zh-CN" dirty="0">
                <a:latin typeface="Arial" pitchFamily="34" charset="0"/>
                <a:cs typeface="Arial" pitchFamily="34" charset="0"/>
              </a:rPr>
              <a:t>convulsions and focal </a:t>
            </a:r>
            <a:r>
              <a:rPr lang="en-US" altLang="zh-CN" dirty="0" smtClean="0">
                <a:latin typeface="Arial" pitchFamily="34" charset="0"/>
                <a:cs typeface="Arial" pitchFamily="34" charset="0"/>
              </a:rPr>
              <a:t>symptoms;</a:t>
            </a:r>
          </a:p>
          <a:p>
            <a:pPr lvl="1">
              <a:spcBef>
                <a:spcPts val="200"/>
              </a:spcBef>
            </a:pPr>
            <a:r>
              <a:rPr lang="en-US" altLang="zh-CN" dirty="0" smtClean="0">
                <a:latin typeface="Arial" pitchFamily="34" charset="0"/>
                <a:cs typeface="Arial" pitchFamily="34" charset="0"/>
              </a:rPr>
              <a:t>MR imaging </a:t>
            </a:r>
            <a:r>
              <a:rPr lang="en-US" altLang="zh-CN" dirty="0">
                <a:latin typeface="Arial" pitchFamily="34" charset="0"/>
                <a:cs typeface="Arial" pitchFamily="34" charset="0"/>
              </a:rPr>
              <a:t>shows </a:t>
            </a:r>
            <a:r>
              <a:rPr lang="en-US" altLang="zh-CN" dirty="0" smtClean="0">
                <a:latin typeface="Arial" pitchFamily="34" charset="0"/>
                <a:cs typeface="Arial" pitchFamily="34" charset="0"/>
              </a:rPr>
              <a:t>focal, symmetrical lesions;</a:t>
            </a:r>
          </a:p>
          <a:p>
            <a:pPr lvl="1">
              <a:spcBef>
                <a:spcPts val="200"/>
              </a:spcBef>
            </a:pPr>
            <a:r>
              <a:rPr lang="en-US" altLang="zh-CN" dirty="0" smtClean="0">
                <a:latin typeface="Arial" pitchFamily="34" charset="0"/>
                <a:cs typeface="Arial" pitchFamily="34" charset="0"/>
              </a:rPr>
              <a:t>the </a:t>
            </a:r>
            <a:r>
              <a:rPr lang="en-US" altLang="zh-CN" dirty="0">
                <a:latin typeface="Arial" pitchFamily="34" charset="0"/>
                <a:cs typeface="Arial" pitchFamily="34" charset="0"/>
              </a:rPr>
              <a:t>diagnosis mainly depends on pathological and biochemical </a:t>
            </a:r>
            <a:r>
              <a:rPr lang="en-US" altLang="zh-CN" dirty="0" smtClean="0">
                <a:latin typeface="Arial" pitchFamily="34" charset="0"/>
                <a:cs typeface="Arial" pitchFamily="34" charset="0"/>
              </a:rPr>
              <a:t>examination.</a:t>
            </a:r>
            <a:endParaRPr lang="zh-CN" altLang="en-US" dirty="0">
              <a:latin typeface="Arial" pitchFamily="34" charset="0"/>
              <a:cs typeface="Arial" pitchFamily="34" charset="0"/>
            </a:endParaRPr>
          </a:p>
        </p:txBody>
      </p:sp>
      <p:sp>
        <p:nvSpPr>
          <p:cNvPr id="6" name="AutoShape 34"/>
          <p:cNvSpPr>
            <a:spLocks noChangeArrowheads="1"/>
          </p:cNvSpPr>
          <p:nvPr/>
        </p:nvSpPr>
        <p:spPr bwMode="auto">
          <a:xfrm>
            <a:off x="719139" y="685800"/>
            <a:ext cx="4081462" cy="727075"/>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Diagnosis</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73412" name="Picture 4"/>
          <p:cNvPicPr>
            <a:picLocks noChangeAspect="1" noChangeArrowheads="1"/>
          </p:cNvPicPr>
          <p:nvPr/>
        </p:nvPicPr>
        <p:blipFill>
          <a:blip r:embed="rId2"/>
          <a:srcRect/>
          <a:stretch>
            <a:fillRect/>
          </a:stretch>
        </p:blipFill>
        <p:spPr bwMode="auto">
          <a:xfrm>
            <a:off x="76200" y="762000"/>
            <a:ext cx="9067800" cy="5254625"/>
          </a:xfrm>
          <a:prstGeom prst="rect">
            <a:avLst/>
          </a:prstGeom>
          <a:noFill/>
          <a:ln w="9525">
            <a:noFill/>
            <a:miter lim="800000"/>
            <a:headEnd/>
            <a:tailEnd/>
          </a:ln>
          <a:effectLst/>
        </p:spPr>
      </p:pic>
      <p:sp>
        <p:nvSpPr>
          <p:cNvPr id="273413" name="Rectangle 5"/>
          <p:cNvSpPr>
            <a:spLocks noChangeArrowheads="1"/>
          </p:cNvSpPr>
          <p:nvPr/>
        </p:nvSpPr>
        <p:spPr bwMode="auto">
          <a:xfrm>
            <a:off x="3419475" y="6021388"/>
            <a:ext cx="2470150" cy="366712"/>
          </a:xfrm>
          <a:prstGeom prst="rect">
            <a:avLst/>
          </a:prstGeom>
          <a:noFill/>
          <a:ln w="9525">
            <a:noFill/>
            <a:miter lim="800000"/>
            <a:headEnd/>
            <a:tailEnd/>
          </a:ln>
          <a:effectLst/>
        </p:spPr>
        <p:txBody>
          <a:bodyPr wrap="none">
            <a:spAutoFit/>
          </a:bodyPr>
          <a:lstStyle/>
          <a:p>
            <a:r>
              <a:rPr lang="zh-CN" altLang="en-US"/>
              <a:t>肾上腺脑白质营养不良</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80" name="Picture 4" descr="an10"/>
          <p:cNvPicPr>
            <a:picLocks noChangeAspect="1" noChangeArrowheads="1" noCrop="1"/>
          </p:cNvPicPr>
          <p:nvPr/>
        </p:nvPicPr>
        <p:blipFill>
          <a:blip r:embed="rId2"/>
          <a:srcRect/>
          <a:stretch>
            <a:fillRect/>
          </a:stretch>
        </p:blipFill>
        <p:spPr bwMode="auto">
          <a:xfrm>
            <a:off x="684213" y="692150"/>
            <a:ext cx="7696200" cy="4786313"/>
          </a:xfrm>
          <a:prstGeom prst="rect">
            <a:avLst/>
          </a:prstGeom>
          <a:noFill/>
          <a:ln w="9525">
            <a:noFill/>
            <a:miter lim="800000"/>
            <a:headEnd/>
            <a:tailEnd/>
          </a:ln>
        </p:spPr>
      </p:pic>
      <p:sp>
        <p:nvSpPr>
          <p:cNvPr id="152594" name="AutoShape 18"/>
          <p:cNvSpPr>
            <a:spLocks noChangeArrowheads="1"/>
          </p:cNvSpPr>
          <p:nvPr/>
        </p:nvSpPr>
        <p:spPr bwMode="auto">
          <a:xfrm>
            <a:off x="1692275" y="5805488"/>
            <a:ext cx="5761038" cy="576262"/>
          </a:xfrm>
          <a:prstGeom prst="flowChartPredefinedProcess">
            <a:avLst/>
          </a:prstGeom>
          <a:solidFill>
            <a:schemeClr val="accent1"/>
          </a:solidFill>
          <a:ln w="9525">
            <a:solidFill>
              <a:schemeClr val="tx1"/>
            </a:solidFill>
            <a:miter lim="800000"/>
            <a:headEnd/>
            <a:tailEnd/>
          </a:ln>
          <a:effectLst/>
        </p:spPr>
        <p:txBody>
          <a:bodyPr wrap="none" anchor="ctr"/>
          <a:lstStyle/>
          <a:p>
            <a:pPr algn="ctr"/>
            <a:r>
              <a:rPr lang="en-US" altLang="zh-CN" sz="3200" dirty="0" smtClean="0"/>
              <a:t>Nerve </a:t>
            </a:r>
            <a:r>
              <a:rPr lang="en-US" altLang="zh-CN" sz="3200" dirty="0"/>
              <a:t>demyelination</a:t>
            </a:r>
            <a:endParaRPr kumimoji="1" lang="zh-CN" altLang="en-US" sz="3200" dirty="0">
              <a:solidFill>
                <a:schemeClr val="bg1"/>
              </a:solidFill>
              <a:latin typeface="Times New Roman" pitchFamily="18" charset="0"/>
              <a:ea typeface="楷体_GB2312" pitchFamily="49" charset="-122"/>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pPr>
              <a:buSzPct val="75000"/>
              <a:buFont typeface="Wingdings" pitchFamily="2" charset="2"/>
              <a:buChar char="l"/>
            </a:pPr>
            <a:r>
              <a:rPr lang="en-US" altLang="zh-CN" sz="2800" b="1" dirty="0">
                <a:latin typeface="Arial" pitchFamily="34" charset="0"/>
                <a:ea typeface="楷体_GB2312" pitchFamily="49" charset="-122"/>
                <a:cs typeface="Arial" pitchFamily="34" charset="0"/>
              </a:rPr>
              <a:t>Differential diagnosis</a:t>
            </a:r>
            <a:endParaRPr lang="zh-CN" altLang="en-US" sz="2800" b="1" dirty="0">
              <a:latin typeface="Arial" pitchFamily="34" charset="0"/>
              <a:ea typeface="楷体_GB2312" pitchFamily="49" charset="-122"/>
              <a:cs typeface="Arial" pitchFamily="34" charset="0"/>
            </a:endParaRPr>
          </a:p>
          <a:p>
            <a:pPr>
              <a:buFont typeface="Wingdings" pitchFamily="2" charset="2"/>
              <a:buChar char="ü"/>
            </a:pPr>
            <a:r>
              <a:rPr kumimoji="1" lang="en-US" altLang="en-US" sz="2800" dirty="0" smtClean="0">
                <a:latin typeface="Arial" pitchFamily="34" charset="0"/>
                <a:ea typeface="Verdana" pitchFamily="34" charset="0"/>
                <a:cs typeface="Arial" pitchFamily="34" charset="0"/>
              </a:rPr>
              <a:t> Tropical </a:t>
            </a:r>
            <a:r>
              <a:rPr kumimoji="1" lang="en-US" altLang="en-US" sz="2800" dirty="0">
                <a:latin typeface="Arial" pitchFamily="34" charset="0"/>
                <a:ea typeface="Verdana" pitchFamily="34" charset="0"/>
                <a:cs typeface="Arial" pitchFamily="34" charset="0"/>
              </a:rPr>
              <a:t>spastic paraplegia </a:t>
            </a:r>
            <a:r>
              <a:rPr kumimoji="1" lang="zh-CN" altLang="en-US" sz="2800" dirty="0">
                <a:latin typeface="Arial" pitchFamily="34" charset="0"/>
                <a:ea typeface="Verdana" pitchFamily="34" charset="0"/>
                <a:cs typeface="Arial" pitchFamily="34" charset="0"/>
              </a:rPr>
              <a:t>（</a:t>
            </a:r>
            <a:r>
              <a:rPr kumimoji="1" lang="en-US" altLang="zh-CN" sz="2800" dirty="0">
                <a:latin typeface="Arial" pitchFamily="34" charset="0"/>
                <a:ea typeface="Verdana" pitchFamily="34" charset="0"/>
                <a:cs typeface="Arial" pitchFamily="34" charset="0"/>
              </a:rPr>
              <a:t>TSP</a:t>
            </a:r>
            <a:r>
              <a:rPr kumimoji="1" lang="zh-CN" altLang="en-US" sz="2800" dirty="0">
                <a:latin typeface="Arial" pitchFamily="34" charset="0"/>
                <a:ea typeface="Verdana" pitchFamily="34" charset="0"/>
                <a:cs typeface="Arial" pitchFamily="34" charset="0"/>
              </a:rPr>
              <a:t>）</a:t>
            </a:r>
          </a:p>
          <a:p>
            <a:pPr lvl="1"/>
            <a:r>
              <a:rPr lang="en-US" altLang="zh-CN" dirty="0" smtClean="0">
                <a:latin typeface="Arial" pitchFamily="34" charset="0"/>
                <a:cs typeface="Arial" pitchFamily="34" charset="0"/>
              </a:rPr>
              <a:t>also </a:t>
            </a:r>
            <a:r>
              <a:rPr lang="en-US" altLang="zh-CN" dirty="0">
                <a:latin typeface="Arial" pitchFamily="34" charset="0"/>
                <a:cs typeface="Arial" pitchFamily="34" charset="0"/>
              </a:rPr>
              <a:t>called HTLV </a:t>
            </a:r>
            <a:r>
              <a:rPr lang="en-US" altLang="zh-CN" dirty="0" smtClean="0">
                <a:latin typeface="Arial" pitchFamily="34" charset="0"/>
                <a:cs typeface="Arial" pitchFamily="34" charset="0"/>
              </a:rPr>
              <a:t>-1 </a:t>
            </a:r>
            <a:r>
              <a:rPr lang="en-US" altLang="zh-CN" dirty="0">
                <a:latin typeface="Arial" pitchFamily="34" charset="0"/>
                <a:cs typeface="Arial" pitchFamily="34" charset="0"/>
              </a:rPr>
              <a:t>related myelopathy (HAM), </a:t>
            </a:r>
            <a:r>
              <a:rPr lang="en-US" altLang="zh-CN" dirty="0" smtClean="0">
                <a:latin typeface="Arial" pitchFamily="34" charset="0"/>
                <a:cs typeface="Arial" pitchFamily="34" charset="0"/>
              </a:rPr>
              <a:t>an autoimmune reaction </a:t>
            </a:r>
            <a:r>
              <a:rPr lang="en-US" altLang="zh-CN" dirty="0">
                <a:latin typeface="Arial" pitchFamily="34" charset="0"/>
                <a:cs typeface="Arial" pitchFamily="34" charset="0"/>
              </a:rPr>
              <a:t>caused by human T cells - type virus (HTLV </a:t>
            </a:r>
            <a:r>
              <a:rPr lang="en-US" altLang="zh-CN" dirty="0" smtClean="0">
                <a:latin typeface="Arial" pitchFamily="34" charset="0"/>
                <a:cs typeface="Arial" pitchFamily="34" charset="0"/>
              </a:rPr>
              <a:t>-1) infection;</a:t>
            </a:r>
            <a:endParaRPr lang="en-US" altLang="zh-CN" dirty="0">
              <a:latin typeface="Arial" pitchFamily="34" charset="0"/>
              <a:cs typeface="Arial" pitchFamily="34" charset="0"/>
            </a:endParaRPr>
          </a:p>
          <a:p>
            <a:pPr lvl="1"/>
            <a:r>
              <a:rPr lang="en-US" altLang="zh-CN" dirty="0" smtClean="0">
                <a:latin typeface="Arial" pitchFamily="34" charset="0"/>
                <a:cs typeface="Arial" pitchFamily="34" charset="0"/>
              </a:rPr>
              <a:t>more common in 35 </a:t>
            </a:r>
            <a:r>
              <a:rPr lang="en-US" altLang="zh-CN" dirty="0">
                <a:latin typeface="Arial" pitchFamily="34" charset="0"/>
                <a:cs typeface="Arial" pitchFamily="34" charset="0"/>
              </a:rPr>
              <a:t>to 45 years </a:t>
            </a:r>
            <a:r>
              <a:rPr lang="en-US" altLang="zh-CN" dirty="0" smtClean="0">
                <a:latin typeface="Arial" pitchFamily="34" charset="0"/>
                <a:cs typeface="Arial" pitchFamily="34" charset="0"/>
              </a:rPr>
              <a:t>old person;</a:t>
            </a:r>
          </a:p>
          <a:p>
            <a:pPr lvl="1"/>
            <a:r>
              <a:rPr lang="en-US" altLang="zh-CN" dirty="0">
                <a:latin typeface="Arial" pitchFamily="34" charset="0"/>
                <a:cs typeface="Arial" pitchFamily="34" charset="0"/>
              </a:rPr>
              <a:t>prominent clinical </a:t>
            </a:r>
            <a:r>
              <a:rPr lang="en-US" altLang="zh-CN" dirty="0" smtClean="0">
                <a:latin typeface="Arial" pitchFamily="34" charset="0"/>
                <a:cs typeface="Arial" pitchFamily="34" charset="0"/>
              </a:rPr>
              <a:t>feature is spastic paraplegia;</a:t>
            </a:r>
          </a:p>
          <a:p>
            <a:pPr lvl="1"/>
            <a:r>
              <a:rPr lang="en-US" altLang="zh-CN" dirty="0" smtClean="0">
                <a:latin typeface="Arial" pitchFamily="34" charset="0"/>
                <a:cs typeface="Arial" pitchFamily="34" charset="0"/>
              </a:rPr>
              <a:t>increased CSF cells, positive CSF-OB test, abnormal VEP, BAEP </a:t>
            </a:r>
            <a:r>
              <a:rPr lang="en-US" altLang="zh-CN" dirty="0">
                <a:latin typeface="Arial" pitchFamily="34" charset="0"/>
                <a:cs typeface="Arial" pitchFamily="34" charset="0"/>
              </a:rPr>
              <a:t>and SEP </a:t>
            </a:r>
            <a:r>
              <a:rPr lang="en-US" altLang="zh-CN" dirty="0" smtClean="0">
                <a:latin typeface="Arial" pitchFamily="34" charset="0"/>
                <a:cs typeface="Arial" pitchFamily="34" charset="0"/>
              </a:rPr>
              <a:t>examinations, positive HTLV-1 </a:t>
            </a:r>
            <a:r>
              <a:rPr lang="en-US" altLang="zh-CN" dirty="0">
                <a:latin typeface="Arial" pitchFamily="34" charset="0"/>
                <a:cs typeface="Arial" pitchFamily="34" charset="0"/>
              </a:rPr>
              <a:t>antibody in serum and </a:t>
            </a:r>
            <a:r>
              <a:rPr lang="en-US" altLang="zh-CN" dirty="0" smtClean="0">
                <a:latin typeface="Arial" pitchFamily="34" charset="0"/>
                <a:cs typeface="Arial" pitchFamily="34" charset="0"/>
              </a:rPr>
              <a:t>CSF.</a:t>
            </a:r>
            <a:endParaRPr lang="zh-CN" altLang="en-US" dirty="0">
              <a:latin typeface="Arial" pitchFamily="34" charset="0"/>
              <a:cs typeface="Arial" pitchFamily="34" charset="0"/>
            </a:endParaRPr>
          </a:p>
        </p:txBody>
      </p:sp>
      <p:sp>
        <p:nvSpPr>
          <p:cNvPr id="6" name="AutoShape 34"/>
          <p:cNvSpPr>
            <a:spLocks noChangeArrowheads="1"/>
          </p:cNvSpPr>
          <p:nvPr/>
        </p:nvSpPr>
        <p:spPr bwMode="auto">
          <a:xfrm>
            <a:off x="719139" y="685800"/>
            <a:ext cx="4081462" cy="727075"/>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Diagnosis</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5218" name="Rectangle 2"/>
          <p:cNvSpPr>
            <a:spLocks noGrp="1" noChangeArrowheads="1"/>
          </p:cNvSpPr>
          <p:nvPr>
            <p:ph idx="1"/>
          </p:nvPr>
        </p:nvSpPr>
        <p:spPr>
          <a:noFill/>
        </p:spPr>
        <p:txBody>
          <a:bodyPr>
            <a:normAutofit/>
          </a:bodyPr>
          <a:lstStyle/>
          <a:p>
            <a:pPr>
              <a:buSzPct val="75000"/>
              <a:buFont typeface="Wingdings" pitchFamily="2" charset="2"/>
              <a:buChar char="l"/>
            </a:pPr>
            <a:r>
              <a:rPr lang="en-US" altLang="zh-CN" sz="2800" b="1" dirty="0" smtClean="0">
                <a:latin typeface="Arial" pitchFamily="34" charset="0"/>
                <a:ea typeface="楷体_GB2312" pitchFamily="49" charset="-122"/>
                <a:cs typeface="Arial" pitchFamily="34" charset="0"/>
              </a:rPr>
              <a:t>Differential diagnosis</a:t>
            </a:r>
            <a:endParaRPr lang="zh-CN" altLang="en-US" sz="2800" b="1" dirty="0">
              <a:latin typeface="Arial" pitchFamily="34" charset="0"/>
              <a:ea typeface="楷体_GB2312" pitchFamily="49" charset="-122"/>
              <a:cs typeface="Arial" pitchFamily="34" charset="0"/>
            </a:endParaRPr>
          </a:p>
          <a:p>
            <a:pPr>
              <a:buFont typeface="Wingdings" pitchFamily="2" charset="2"/>
              <a:buChar char="ü"/>
            </a:pPr>
            <a:r>
              <a:rPr kumimoji="1" lang="en-US" altLang="zh-CN" sz="2800" dirty="0" smtClean="0">
                <a:latin typeface="Arial" pitchFamily="34" charset="0"/>
                <a:ea typeface="Verdana" pitchFamily="34" charset="0"/>
                <a:cs typeface="Arial" pitchFamily="34" charset="0"/>
              </a:rPr>
              <a:t> Spinal </a:t>
            </a:r>
            <a:r>
              <a:rPr kumimoji="1" lang="en-US" altLang="zh-CN" sz="2800" dirty="0">
                <a:latin typeface="Arial" pitchFamily="34" charset="0"/>
                <a:ea typeface="Verdana" pitchFamily="34" charset="0"/>
                <a:cs typeface="Arial" pitchFamily="34" charset="0"/>
              </a:rPr>
              <a:t>cord neoplasms</a:t>
            </a:r>
          </a:p>
          <a:p>
            <a:pPr>
              <a:buFont typeface="Wingdings" pitchFamily="2" charset="2"/>
              <a:buChar char="ü"/>
            </a:pPr>
            <a:endParaRPr kumimoji="1" lang="zh-CN" altLang="en-US" sz="2800" dirty="0">
              <a:latin typeface="Arial" pitchFamily="34" charset="0"/>
              <a:ea typeface="Verdana" pitchFamily="34" charset="0"/>
              <a:cs typeface="Arial" pitchFamily="34" charset="0"/>
            </a:endParaRPr>
          </a:p>
        </p:txBody>
      </p:sp>
      <p:sp>
        <p:nvSpPr>
          <p:cNvPr id="5" name="AutoShape 34"/>
          <p:cNvSpPr>
            <a:spLocks noChangeArrowheads="1"/>
          </p:cNvSpPr>
          <p:nvPr/>
        </p:nvSpPr>
        <p:spPr bwMode="auto">
          <a:xfrm>
            <a:off x="719139" y="685800"/>
            <a:ext cx="4081462" cy="727075"/>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Diagnosis</a:t>
            </a:r>
          </a:p>
        </p:txBody>
      </p:sp>
    </p:spTree>
    <p:extLst>
      <p:ext uri="{BB962C8B-B14F-4D97-AF65-F5344CB8AC3E}">
        <p14:creationId xmlns:p14="http://schemas.microsoft.com/office/powerpoint/2010/main" val="2722383694"/>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Rectangle 3"/>
          <p:cNvSpPr>
            <a:spLocks noGrp="1" noChangeArrowheads="1"/>
          </p:cNvSpPr>
          <p:nvPr>
            <p:ph idx="1"/>
          </p:nvPr>
        </p:nvSpPr>
        <p:spPr>
          <a:noFill/>
        </p:spPr>
        <p:txBody>
          <a:bodyPr>
            <a:normAutofit/>
          </a:bodyPr>
          <a:lstStyle/>
          <a:p>
            <a:pPr>
              <a:buSzPct val="75000"/>
              <a:buFont typeface="Wingdings" charset="2"/>
              <a:buChar char="l"/>
            </a:pPr>
            <a:r>
              <a:rPr lang="en-US" altLang="zh-CN" sz="2800" dirty="0" smtClean="0">
                <a:latin typeface="Arial" pitchFamily="34" charset="0"/>
                <a:ea typeface="楷体_GB2312" pitchFamily="49" charset="-122"/>
                <a:cs typeface="Arial" pitchFamily="34" charset="0"/>
              </a:rPr>
              <a:t>Treatment of acute attacks</a:t>
            </a:r>
          </a:p>
          <a:p>
            <a:pPr>
              <a:buSzPct val="75000"/>
              <a:buFont typeface="Wingdings" charset="2"/>
              <a:buChar char="ü"/>
            </a:pPr>
            <a:r>
              <a:rPr lang="en-US" altLang="zh-CN" sz="2800" dirty="0" smtClean="0">
                <a:latin typeface="Arial" pitchFamily="34" charset="0"/>
                <a:ea typeface="楷体_GB2312" pitchFamily="49" charset="-122"/>
                <a:cs typeface="Arial" pitchFamily="34" charset="0"/>
              </a:rPr>
              <a:t> to depress the progress of </a:t>
            </a:r>
            <a:r>
              <a:rPr lang="en-US" altLang="zh-CN" sz="2800" dirty="0" err="1" smtClean="0">
                <a:latin typeface="Arial" pitchFamily="34" charset="0"/>
                <a:ea typeface="楷体_GB2312" pitchFamily="49" charset="-122"/>
                <a:cs typeface="Arial" pitchFamily="34" charset="0"/>
              </a:rPr>
              <a:t>demyelination</a:t>
            </a:r>
            <a:r>
              <a:rPr lang="en-US" altLang="zh-CN" sz="2800" dirty="0" smtClean="0">
                <a:latin typeface="Arial" pitchFamily="34" charset="0"/>
                <a:ea typeface="楷体_GB2312" pitchFamily="49" charset="-122"/>
                <a:cs typeface="Arial" pitchFamily="34" charset="0"/>
              </a:rPr>
              <a:t> in acute stage</a:t>
            </a:r>
          </a:p>
          <a:p>
            <a:pPr>
              <a:buSzPct val="75000"/>
              <a:buFont typeface="Wingdings" charset="2"/>
              <a:buChar char="ü"/>
            </a:pPr>
            <a:r>
              <a:rPr lang="en-US" altLang="zh-CN" sz="2800" dirty="0" smtClean="0">
                <a:latin typeface="Arial" pitchFamily="34" charset="0"/>
                <a:ea typeface="楷体_GB2312" pitchFamily="49" charset="-122"/>
                <a:cs typeface="Arial" pitchFamily="34" charset="0"/>
              </a:rPr>
              <a:t> to avoid as possible those factors which may induce relapse </a:t>
            </a:r>
          </a:p>
          <a:p>
            <a:pPr>
              <a:buSzPct val="75000"/>
              <a:buFont typeface="Wingdings" charset="2"/>
              <a:buChar char="l"/>
            </a:pPr>
            <a:r>
              <a:rPr lang="en-US" altLang="zh-CN" sz="2800" dirty="0" smtClean="0">
                <a:latin typeface="Arial" pitchFamily="34" charset="0"/>
                <a:ea typeface="楷体_GB2312" pitchFamily="49" charset="-122"/>
                <a:cs typeface="Arial" pitchFamily="34" charset="0"/>
              </a:rPr>
              <a:t>Disease-modifying therapy</a:t>
            </a:r>
          </a:p>
          <a:p>
            <a:pPr>
              <a:buSzPct val="75000"/>
              <a:buFont typeface="Wingdings" charset="2"/>
              <a:buChar char="l"/>
            </a:pPr>
            <a:r>
              <a:rPr lang="en-US" altLang="zh-CN" sz="2800" dirty="0" smtClean="0">
                <a:latin typeface="Arial" pitchFamily="34" charset="0"/>
                <a:ea typeface="楷体_GB2312" pitchFamily="49" charset="-122"/>
                <a:cs typeface="Arial" pitchFamily="34" charset="0"/>
              </a:rPr>
              <a:t>Symptomatic therapy</a:t>
            </a:r>
          </a:p>
          <a:p>
            <a:pPr>
              <a:buSzPct val="75000"/>
              <a:buFont typeface="Wingdings" charset="2"/>
              <a:buChar char="l"/>
            </a:pPr>
            <a:endParaRPr lang="en-US" altLang="zh-CN" sz="2800" dirty="0">
              <a:latin typeface="Arial" pitchFamily="34" charset="0"/>
              <a:ea typeface="楷体_GB2312" pitchFamily="49" charset="-122"/>
              <a:cs typeface="Arial" pitchFamily="34" charset="0"/>
            </a:endParaRPr>
          </a:p>
        </p:txBody>
      </p:sp>
      <p:sp>
        <p:nvSpPr>
          <p:cNvPr id="3" name="AutoShape 34"/>
          <p:cNvSpPr>
            <a:spLocks noChangeArrowheads="1"/>
          </p:cNvSpPr>
          <p:nvPr/>
        </p:nvSpPr>
        <p:spPr bwMode="auto">
          <a:xfrm>
            <a:off x="719139" y="762000"/>
            <a:ext cx="4233862" cy="650875"/>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Therapy</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idx="1"/>
          </p:nvPr>
        </p:nvSpPr>
        <p:spPr>
          <a:noFill/>
        </p:spPr>
        <p:txBody>
          <a:bodyPr>
            <a:normAutofit/>
          </a:bodyPr>
          <a:lstStyle/>
          <a:p>
            <a:pPr algn="just">
              <a:buSzPct val="75000"/>
              <a:buFont typeface="Wingdings" charset="2"/>
              <a:buChar char="l"/>
            </a:pPr>
            <a:r>
              <a:rPr lang="en-US" altLang="zh-CN" sz="2800" dirty="0" smtClean="0">
                <a:latin typeface="Arial" pitchFamily="34" charset="0"/>
                <a:ea typeface="楷体_GB2312" pitchFamily="49" charset="-122"/>
                <a:cs typeface="Arial" pitchFamily="34" charset="0"/>
              </a:rPr>
              <a:t>Treatment of acute attacks </a:t>
            </a:r>
            <a:endParaRPr lang="zh-CN" altLang="en-US" sz="2800" dirty="0" smtClean="0">
              <a:latin typeface="Arial" pitchFamily="34" charset="0"/>
              <a:ea typeface="楷体_GB2312" pitchFamily="49" charset="-122"/>
              <a:cs typeface="Arial" pitchFamily="34" charset="0"/>
            </a:endParaRPr>
          </a:p>
          <a:p>
            <a:pPr algn="just">
              <a:buSzPct val="75000"/>
              <a:buFont typeface="Wingdings" pitchFamily="2" charset="2"/>
              <a:buChar char="ü"/>
            </a:pPr>
            <a:r>
              <a:rPr lang="en-US" altLang="zh-CN" sz="2800" dirty="0" err="1" smtClean="0">
                <a:latin typeface="Arial" pitchFamily="34" charset="0"/>
                <a:ea typeface="楷体_GB2312" pitchFamily="49" charset="-122"/>
                <a:cs typeface="Arial" pitchFamily="34" charset="0"/>
              </a:rPr>
              <a:t>Glucocorticoid</a:t>
            </a:r>
            <a:endParaRPr lang="en-US" altLang="zh-CN" sz="2800" dirty="0" smtClean="0">
              <a:latin typeface="Arial" pitchFamily="34" charset="0"/>
              <a:ea typeface="楷体_GB2312" pitchFamily="49" charset="-122"/>
              <a:cs typeface="Arial" pitchFamily="34" charset="0"/>
            </a:endParaRPr>
          </a:p>
          <a:p>
            <a:pPr algn="just">
              <a:buSzPct val="75000"/>
              <a:buFont typeface="Wingdings" pitchFamily="2" charset="2"/>
              <a:buChar char="ü"/>
            </a:pPr>
            <a:r>
              <a:rPr lang="en-US" altLang="zh-CN" sz="2800" dirty="0" smtClean="0">
                <a:latin typeface="Arial" pitchFamily="34" charset="0"/>
                <a:ea typeface="楷体_GB2312" pitchFamily="49" charset="-122"/>
                <a:cs typeface="Arial" pitchFamily="34" charset="0"/>
              </a:rPr>
              <a:t>Plasma exchange (PE)</a:t>
            </a:r>
          </a:p>
          <a:p>
            <a:pPr algn="just">
              <a:buSzPct val="75000"/>
              <a:buFont typeface="Wingdings" pitchFamily="2" charset="2"/>
              <a:buChar char="ü"/>
            </a:pPr>
            <a:r>
              <a:rPr lang="en-US" sz="2800" dirty="0" smtClean="0">
                <a:latin typeface="Arial" pitchFamily="34" charset="0"/>
                <a:cs typeface="Arial" pitchFamily="34" charset="0"/>
              </a:rPr>
              <a:t>Intravenous </a:t>
            </a:r>
            <a:r>
              <a:rPr lang="en-US" sz="2800" dirty="0" err="1" smtClean="0">
                <a:latin typeface="Arial" pitchFamily="34" charset="0"/>
                <a:cs typeface="Arial" pitchFamily="34" charset="0"/>
              </a:rPr>
              <a:t>immunogloblin</a:t>
            </a:r>
            <a:r>
              <a:rPr lang="en-US" sz="2800" dirty="0" smtClean="0">
                <a:latin typeface="Arial" pitchFamily="34" charset="0"/>
                <a:cs typeface="Arial" pitchFamily="34" charset="0"/>
              </a:rPr>
              <a:t> (</a:t>
            </a:r>
            <a:r>
              <a:rPr lang="en-US" altLang="zh-CN" sz="2800" dirty="0" smtClean="0">
                <a:latin typeface="Arial" pitchFamily="34" charset="0"/>
                <a:ea typeface="楷体_GB2312" pitchFamily="49" charset="-122"/>
                <a:cs typeface="Arial" pitchFamily="34" charset="0"/>
              </a:rPr>
              <a:t>IVIG)</a:t>
            </a:r>
            <a:endParaRPr kumimoji="1" lang="zh-CN" altLang="en-US" sz="2800" dirty="0" smtClean="0">
              <a:latin typeface="Arial" pitchFamily="34" charset="0"/>
              <a:ea typeface="楷体_GB2312" pitchFamily="49" charset="-122"/>
              <a:cs typeface="Arial" pitchFamily="34" charset="0"/>
            </a:endParaRPr>
          </a:p>
        </p:txBody>
      </p:sp>
      <p:sp>
        <p:nvSpPr>
          <p:cNvPr id="6" name="AutoShape 34"/>
          <p:cNvSpPr>
            <a:spLocks noChangeArrowheads="1"/>
          </p:cNvSpPr>
          <p:nvPr/>
        </p:nvSpPr>
        <p:spPr bwMode="auto">
          <a:xfrm>
            <a:off x="719139" y="762000"/>
            <a:ext cx="4233862" cy="650875"/>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Therapy</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idx="1"/>
          </p:nvPr>
        </p:nvSpPr>
        <p:spPr>
          <a:noFill/>
        </p:spPr>
        <p:txBody>
          <a:bodyPr>
            <a:normAutofit/>
          </a:bodyPr>
          <a:lstStyle/>
          <a:p>
            <a:pPr algn="just">
              <a:buSzPct val="75000"/>
              <a:buFont typeface="Wingdings" charset="2"/>
              <a:buChar char="l"/>
            </a:pPr>
            <a:r>
              <a:rPr lang="en-US" altLang="zh-CN" sz="2800" dirty="0" smtClean="0">
                <a:latin typeface="Arial" pitchFamily="34" charset="0"/>
                <a:ea typeface="楷体_GB2312" pitchFamily="49" charset="-122"/>
                <a:cs typeface="Arial" pitchFamily="34" charset="0"/>
              </a:rPr>
              <a:t>Treatment of acute attacks </a:t>
            </a:r>
            <a:endParaRPr lang="zh-CN" altLang="en-US" sz="2800" dirty="0" smtClean="0">
              <a:latin typeface="Arial" pitchFamily="34" charset="0"/>
              <a:ea typeface="楷体_GB2312" pitchFamily="49" charset="-122"/>
              <a:cs typeface="Arial" pitchFamily="34" charset="0"/>
            </a:endParaRPr>
          </a:p>
          <a:p>
            <a:pPr algn="just">
              <a:buSzPct val="75000"/>
              <a:buFont typeface="Wingdings" pitchFamily="2" charset="2"/>
              <a:buChar char="ü"/>
            </a:pPr>
            <a:r>
              <a:rPr lang="en-US" altLang="zh-CN" sz="2800" u="sng" dirty="0" err="1" smtClean="0">
                <a:solidFill>
                  <a:srgbClr val="0000FF"/>
                </a:solidFill>
                <a:latin typeface="Arial" pitchFamily="34" charset="0"/>
                <a:ea typeface="楷体_GB2312" pitchFamily="49" charset="-122"/>
                <a:cs typeface="Arial" pitchFamily="34" charset="0"/>
              </a:rPr>
              <a:t>Glucocorticoid</a:t>
            </a:r>
            <a:endParaRPr lang="en-US" altLang="zh-CN" sz="2800" u="sng" dirty="0" smtClean="0">
              <a:solidFill>
                <a:srgbClr val="0000FF"/>
              </a:solidFill>
              <a:latin typeface="Arial" pitchFamily="34" charset="0"/>
              <a:ea typeface="楷体_GB2312" pitchFamily="49" charset="-122"/>
              <a:cs typeface="Arial" pitchFamily="34" charset="0"/>
            </a:endParaRPr>
          </a:p>
          <a:p>
            <a:pPr algn="just">
              <a:buSzPct val="75000"/>
              <a:buFont typeface="Wingdings" pitchFamily="2" charset="2"/>
              <a:buChar char="ü"/>
            </a:pPr>
            <a:r>
              <a:rPr lang="en-US" altLang="zh-CN" sz="2800" dirty="0" smtClean="0">
                <a:latin typeface="Arial" pitchFamily="34" charset="0"/>
                <a:ea typeface="楷体_GB2312" pitchFamily="49" charset="-122"/>
                <a:cs typeface="Arial" pitchFamily="34" charset="0"/>
              </a:rPr>
              <a:t>Plasma exchange (PE)</a:t>
            </a:r>
          </a:p>
          <a:p>
            <a:pPr algn="just">
              <a:buSzPct val="75000"/>
              <a:buFont typeface="Wingdings" pitchFamily="2" charset="2"/>
              <a:buChar char="ü"/>
            </a:pPr>
            <a:r>
              <a:rPr lang="en-US" sz="2800" dirty="0" smtClean="0">
                <a:latin typeface="Arial" pitchFamily="34" charset="0"/>
                <a:cs typeface="Arial" pitchFamily="34" charset="0"/>
              </a:rPr>
              <a:t>Intravenous </a:t>
            </a:r>
            <a:r>
              <a:rPr lang="en-US" sz="2800" dirty="0" err="1" smtClean="0">
                <a:latin typeface="Arial" pitchFamily="34" charset="0"/>
                <a:cs typeface="Arial" pitchFamily="34" charset="0"/>
              </a:rPr>
              <a:t>immunogloblin</a:t>
            </a:r>
            <a:r>
              <a:rPr lang="en-US" sz="2800" dirty="0" smtClean="0">
                <a:latin typeface="Arial" pitchFamily="34" charset="0"/>
                <a:cs typeface="Arial" pitchFamily="34" charset="0"/>
              </a:rPr>
              <a:t> (</a:t>
            </a:r>
            <a:r>
              <a:rPr lang="en-US" altLang="zh-CN" sz="2800" dirty="0" smtClean="0">
                <a:latin typeface="Arial" pitchFamily="34" charset="0"/>
                <a:ea typeface="楷体_GB2312" pitchFamily="49" charset="-122"/>
                <a:cs typeface="Arial" pitchFamily="34" charset="0"/>
              </a:rPr>
              <a:t>IVIG)</a:t>
            </a:r>
            <a:endParaRPr lang="zh-CN" altLang="en-US" sz="2800" dirty="0" smtClean="0">
              <a:latin typeface="Arial" pitchFamily="34" charset="0"/>
              <a:ea typeface="楷体_GB2312" pitchFamily="49" charset="-122"/>
              <a:cs typeface="Arial" pitchFamily="34" charset="0"/>
            </a:endParaRPr>
          </a:p>
          <a:p>
            <a:pPr algn="just">
              <a:buNone/>
            </a:pPr>
            <a:endParaRPr kumimoji="1" lang="zh-CN" altLang="en-US" sz="2800" dirty="0" smtClean="0">
              <a:latin typeface="Arial" pitchFamily="34" charset="0"/>
              <a:ea typeface="楷体_GB2312" pitchFamily="49" charset="-122"/>
              <a:cs typeface="Arial" pitchFamily="34" charset="0"/>
            </a:endParaRPr>
          </a:p>
        </p:txBody>
      </p:sp>
      <p:sp>
        <p:nvSpPr>
          <p:cNvPr id="6" name="AutoShape 12"/>
          <p:cNvSpPr>
            <a:spLocks/>
          </p:cNvSpPr>
          <p:nvPr/>
        </p:nvSpPr>
        <p:spPr bwMode="auto">
          <a:xfrm>
            <a:off x="4864100" y="2449512"/>
            <a:ext cx="3975100" cy="3722688"/>
          </a:xfrm>
          <a:prstGeom prst="accentBorderCallout2">
            <a:avLst>
              <a:gd name="adj1" fmla="val 3176"/>
              <a:gd name="adj2" fmla="val -1856"/>
              <a:gd name="adj3" fmla="val 3176"/>
              <a:gd name="adj4" fmla="val -9241"/>
              <a:gd name="adj5" fmla="val 4601"/>
              <a:gd name="adj6" fmla="val -36026"/>
            </a:avLst>
          </a:prstGeom>
          <a:solidFill>
            <a:srgbClr val="FFFFCC"/>
          </a:solidFill>
          <a:ln w="25400">
            <a:solidFill>
              <a:srgbClr val="008000"/>
            </a:solidFill>
            <a:miter lim="800000"/>
            <a:headEnd/>
            <a:tailEnd/>
          </a:ln>
          <a:effectLst/>
        </p:spPr>
        <p:txBody>
          <a:bodyPr/>
          <a:lstStyle/>
          <a:p>
            <a:pPr>
              <a:buSzPct val="75000"/>
              <a:buFont typeface="Wingdings" pitchFamily="2" charset="2"/>
              <a:buChar char="ü"/>
            </a:pPr>
            <a:r>
              <a:rPr lang="en-US" altLang="zh-CN" dirty="0" smtClean="0"/>
              <a:t> </a:t>
            </a:r>
            <a:r>
              <a:rPr lang="en-US" altLang="zh-CN" dirty="0" err="1" smtClean="0"/>
              <a:t>Glucocorticoid</a:t>
            </a:r>
            <a:r>
              <a:rPr lang="en-US" altLang="zh-CN" dirty="0" smtClean="0"/>
              <a:t> are used to manage either first attacks or acute exacerbations. They provide short-term clinical benefit by reducing the severity and shortening the duration of attacks. </a:t>
            </a:r>
            <a:endParaRPr kumimoji="1" lang="en-US" altLang="zh-CN" b="1" dirty="0" smtClean="0">
              <a:latin typeface="楷体_GB2312" pitchFamily="49" charset="-122"/>
              <a:ea typeface="楷体_GB2312" pitchFamily="49" charset="-122"/>
            </a:endParaRPr>
          </a:p>
          <a:p>
            <a:pPr>
              <a:buSzPct val="75000"/>
              <a:buFont typeface="Wingdings" pitchFamily="2" charset="2"/>
              <a:buChar char="ü"/>
            </a:pPr>
            <a:r>
              <a:rPr lang="en-US" altLang="zh-CN" dirty="0" smtClean="0"/>
              <a:t> </a:t>
            </a:r>
            <a:r>
              <a:rPr lang="en-US" altLang="zh-CN" dirty="0" err="1" smtClean="0"/>
              <a:t>Glucocorticoid</a:t>
            </a:r>
            <a:r>
              <a:rPr lang="en-US" altLang="zh-CN" dirty="0" smtClean="0"/>
              <a:t> treatment is usually administered as intravenous </a:t>
            </a:r>
            <a:r>
              <a:rPr lang="en-US" altLang="zh-CN" u="sng" dirty="0" err="1" smtClean="0">
                <a:solidFill>
                  <a:srgbClr val="0000FF"/>
                </a:solidFill>
              </a:rPr>
              <a:t>methylprednisolone</a:t>
            </a:r>
            <a:r>
              <a:rPr lang="en-US" altLang="zh-CN" dirty="0" smtClean="0"/>
              <a:t>, 500-1000 mg/d for 3-5 days, followed by a course of oral </a:t>
            </a:r>
            <a:r>
              <a:rPr lang="en-US" altLang="zh-CN" u="sng" dirty="0" smtClean="0">
                <a:solidFill>
                  <a:srgbClr val="0000FF"/>
                </a:solidFill>
              </a:rPr>
              <a:t>prednisone</a:t>
            </a:r>
            <a:r>
              <a:rPr lang="en-US" altLang="zh-CN" dirty="0" smtClean="0"/>
              <a:t> beginning at a dose of 60-80 mg/d and gradually tapered over 2-3 weeks. </a:t>
            </a:r>
            <a:endParaRPr kumimoji="1" lang="zh-CN" altLang="en-US" b="1" dirty="0" smtClean="0">
              <a:latin typeface="楷体_GB2312" pitchFamily="49" charset="-122"/>
              <a:ea typeface="楷体_GB2312" pitchFamily="49" charset="-122"/>
            </a:endParaRPr>
          </a:p>
        </p:txBody>
      </p:sp>
      <p:sp>
        <p:nvSpPr>
          <p:cNvPr id="7" name="AutoShape 34"/>
          <p:cNvSpPr>
            <a:spLocks noChangeArrowheads="1"/>
          </p:cNvSpPr>
          <p:nvPr/>
        </p:nvSpPr>
        <p:spPr bwMode="auto">
          <a:xfrm>
            <a:off x="719139" y="762000"/>
            <a:ext cx="4233862" cy="650875"/>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Therapy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idx="1"/>
          </p:nvPr>
        </p:nvSpPr>
        <p:spPr>
          <a:noFill/>
        </p:spPr>
        <p:txBody>
          <a:bodyPr>
            <a:normAutofit/>
          </a:bodyPr>
          <a:lstStyle/>
          <a:p>
            <a:pPr algn="just">
              <a:buSzPct val="75000"/>
              <a:buFont typeface="Wingdings" charset="2"/>
              <a:buChar char="l"/>
            </a:pPr>
            <a:r>
              <a:rPr lang="en-US" altLang="zh-CN" sz="2800" dirty="0" smtClean="0">
                <a:latin typeface="Arial" pitchFamily="34" charset="0"/>
                <a:ea typeface="楷体_GB2312" pitchFamily="49" charset="-122"/>
                <a:cs typeface="Arial" pitchFamily="34" charset="0"/>
              </a:rPr>
              <a:t>Treatment of acute attacks </a:t>
            </a:r>
            <a:endParaRPr lang="zh-CN" altLang="en-US" sz="2800" dirty="0" smtClean="0">
              <a:latin typeface="Arial" pitchFamily="34" charset="0"/>
              <a:ea typeface="楷体_GB2312" pitchFamily="49" charset="-122"/>
              <a:cs typeface="Arial" pitchFamily="34" charset="0"/>
            </a:endParaRPr>
          </a:p>
          <a:p>
            <a:pPr algn="just">
              <a:buSzPct val="75000"/>
              <a:buFont typeface="Wingdings" pitchFamily="2" charset="2"/>
              <a:buChar char="ü"/>
            </a:pPr>
            <a:r>
              <a:rPr lang="en-US" altLang="zh-CN" sz="2800" dirty="0" err="1" smtClean="0">
                <a:latin typeface="Arial" pitchFamily="34" charset="0"/>
                <a:ea typeface="楷体_GB2312" pitchFamily="49" charset="-122"/>
                <a:cs typeface="Arial" pitchFamily="34" charset="0"/>
              </a:rPr>
              <a:t>Glucocorticoid</a:t>
            </a:r>
            <a:endParaRPr lang="en-US" altLang="zh-CN" sz="2800" dirty="0" smtClean="0">
              <a:latin typeface="Arial" pitchFamily="34" charset="0"/>
              <a:ea typeface="楷体_GB2312" pitchFamily="49" charset="-122"/>
              <a:cs typeface="Arial" pitchFamily="34" charset="0"/>
            </a:endParaRPr>
          </a:p>
          <a:p>
            <a:pPr algn="just">
              <a:buSzPct val="75000"/>
              <a:buFont typeface="Wingdings" pitchFamily="2" charset="2"/>
              <a:buChar char="ü"/>
            </a:pPr>
            <a:r>
              <a:rPr lang="en-US" altLang="zh-CN" sz="2800" u="sng" dirty="0" smtClean="0">
                <a:solidFill>
                  <a:srgbClr val="0000FF"/>
                </a:solidFill>
                <a:latin typeface="Arial" pitchFamily="34" charset="0"/>
                <a:ea typeface="楷体_GB2312" pitchFamily="49" charset="-122"/>
                <a:cs typeface="Arial" pitchFamily="34" charset="0"/>
              </a:rPr>
              <a:t>Plasma exchange (PE)</a:t>
            </a:r>
          </a:p>
          <a:p>
            <a:pPr algn="just">
              <a:buSzPct val="75000"/>
              <a:buFont typeface="Wingdings" pitchFamily="2" charset="2"/>
              <a:buChar char="ü"/>
            </a:pPr>
            <a:r>
              <a:rPr lang="en-US" sz="2800" u="sng" dirty="0" smtClean="0">
                <a:solidFill>
                  <a:srgbClr val="0000FF"/>
                </a:solidFill>
                <a:latin typeface="Arial" pitchFamily="34" charset="0"/>
                <a:cs typeface="Arial" pitchFamily="34" charset="0"/>
              </a:rPr>
              <a:t>Intravenous </a:t>
            </a:r>
            <a:r>
              <a:rPr lang="en-US" sz="2800" u="sng" dirty="0" err="1" smtClean="0">
                <a:solidFill>
                  <a:srgbClr val="0000FF"/>
                </a:solidFill>
                <a:latin typeface="Arial" pitchFamily="34" charset="0"/>
                <a:cs typeface="Arial" pitchFamily="34" charset="0"/>
              </a:rPr>
              <a:t>immunogloblin</a:t>
            </a:r>
            <a:r>
              <a:rPr lang="en-US" sz="2800" u="sng" dirty="0" smtClean="0">
                <a:solidFill>
                  <a:srgbClr val="0000FF"/>
                </a:solidFill>
                <a:latin typeface="Arial" pitchFamily="34" charset="0"/>
                <a:cs typeface="Arial" pitchFamily="34" charset="0"/>
              </a:rPr>
              <a:t> (</a:t>
            </a:r>
            <a:r>
              <a:rPr lang="en-US" altLang="zh-CN" sz="2800" u="sng" dirty="0" smtClean="0">
                <a:solidFill>
                  <a:srgbClr val="0000FF"/>
                </a:solidFill>
                <a:latin typeface="Arial" pitchFamily="34" charset="0"/>
                <a:ea typeface="楷体_GB2312" pitchFamily="49" charset="-122"/>
                <a:cs typeface="Arial" pitchFamily="34" charset="0"/>
              </a:rPr>
              <a:t>IVIG)</a:t>
            </a:r>
            <a:endParaRPr lang="zh-CN" altLang="en-US" sz="2800" u="sng" dirty="0" smtClean="0">
              <a:solidFill>
                <a:srgbClr val="0000FF"/>
              </a:solidFill>
              <a:latin typeface="Arial" pitchFamily="34" charset="0"/>
              <a:ea typeface="楷体_GB2312" pitchFamily="49" charset="-122"/>
              <a:cs typeface="Arial" pitchFamily="34" charset="0"/>
            </a:endParaRPr>
          </a:p>
          <a:p>
            <a:pPr algn="just">
              <a:buNone/>
            </a:pPr>
            <a:endParaRPr kumimoji="1" lang="zh-CN" altLang="en-US" sz="2800" dirty="0" smtClean="0">
              <a:latin typeface="Arial" pitchFamily="34" charset="0"/>
              <a:ea typeface="楷体_GB2312" pitchFamily="49" charset="-122"/>
              <a:cs typeface="Arial" pitchFamily="34" charset="0"/>
            </a:endParaRPr>
          </a:p>
        </p:txBody>
      </p:sp>
      <p:sp>
        <p:nvSpPr>
          <p:cNvPr id="4" name="AutoShape 3"/>
          <p:cNvSpPr>
            <a:spLocks/>
          </p:cNvSpPr>
          <p:nvPr/>
        </p:nvSpPr>
        <p:spPr bwMode="auto">
          <a:xfrm>
            <a:off x="3995738" y="4133221"/>
            <a:ext cx="4464050" cy="2320115"/>
          </a:xfrm>
          <a:prstGeom prst="accentBorderCallout2">
            <a:avLst>
              <a:gd name="adj1" fmla="val 4963"/>
              <a:gd name="adj2" fmla="val -1708"/>
              <a:gd name="adj3" fmla="val 4963"/>
              <a:gd name="adj4" fmla="val -4657"/>
              <a:gd name="adj5" fmla="val -11051"/>
              <a:gd name="adj6" fmla="val -274"/>
            </a:avLst>
          </a:prstGeom>
          <a:solidFill>
            <a:srgbClr val="FFFFCC"/>
          </a:solidFill>
          <a:ln w="25400">
            <a:solidFill>
              <a:srgbClr val="FF9900"/>
            </a:solidFill>
            <a:miter lim="800000"/>
            <a:headEnd/>
            <a:tailEnd/>
          </a:ln>
          <a:effectLst/>
        </p:spPr>
        <p:txBody>
          <a:bodyPr/>
          <a:lstStyle/>
          <a:p>
            <a:pPr>
              <a:buSzPct val="75000"/>
              <a:buFont typeface="Wingdings" pitchFamily="2" charset="2"/>
              <a:buChar char="ü"/>
            </a:pPr>
            <a:r>
              <a:rPr lang="en-US" altLang="zh-CN" sz="2000" dirty="0" smtClean="0">
                <a:latin typeface="Arial" pitchFamily="34" charset="0"/>
                <a:cs typeface="Arial" pitchFamily="34" charset="0"/>
              </a:rPr>
              <a:t> PE and IVIG may benefit patients with </a:t>
            </a:r>
            <a:r>
              <a:rPr lang="en-US" altLang="zh-CN" sz="2000" dirty="0" err="1" smtClean="0">
                <a:latin typeface="Arial" pitchFamily="34" charset="0"/>
                <a:cs typeface="Arial" pitchFamily="34" charset="0"/>
              </a:rPr>
              <a:t>fulminant</a:t>
            </a:r>
            <a:r>
              <a:rPr lang="en-US" altLang="zh-CN" sz="2000" dirty="0" smtClean="0">
                <a:latin typeface="Arial" pitchFamily="34" charset="0"/>
                <a:cs typeface="Arial" pitchFamily="34" charset="0"/>
              </a:rPr>
              <a:t> attacks of </a:t>
            </a:r>
            <a:r>
              <a:rPr lang="en-US" altLang="zh-CN" sz="2000" dirty="0" err="1" smtClean="0">
                <a:latin typeface="Arial" pitchFamily="34" charset="0"/>
                <a:cs typeface="Arial" pitchFamily="34" charset="0"/>
              </a:rPr>
              <a:t>demyelination</a:t>
            </a:r>
            <a:r>
              <a:rPr lang="en-US" altLang="zh-CN" sz="2000" dirty="0" smtClean="0">
                <a:latin typeface="Arial" pitchFamily="34" charset="0"/>
                <a:cs typeface="Arial" pitchFamily="34" charset="0"/>
              </a:rPr>
              <a:t> that are unresponsive to </a:t>
            </a:r>
            <a:r>
              <a:rPr lang="en-US" altLang="zh-CN" sz="2000" dirty="0" err="1" smtClean="0">
                <a:latin typeface="Arial" pitchFamily="34" charset="0"/>
                <a:cs typeface="Arial" pitchFamily="34" charset="0"/>
              </a:rPr>
              <a:t>glucocorticoids</a:t>
            </a:r>
            <a:r>
              <a:rPr lang="en-US" altLang="zh-CN" sz="2000" dirty="0" smtClean="0">
                <a:latin typeface="Arial" pitchFamily="34" charset="0"/>
                <a:cs typeface="Arial" pitchFamily="34" charset="0"/>
              </a:rPr>
              <a:t>.</a:t>
            </a:r>
          </a:p>
          <a:p>
            <a:pPr>
              <a:buSzPct val="75000"/>
              <a:buFont typeface="Wingdings" pitchFamily="2" charset="2"/>
              <a:buChar char="ü"/>
            </a:pPr>
            <a:r>
              <a:rPr kumimoji="1" lang="en-US" altLang="zh-CN" sz="2000" dirty="0" smtClean="0">
                <a:solidFill>
                  <a:srgbClr val="0000FF"/>
                </a:solidFill>
                <a:latin typeface="Arial" pitchFamily="34" charset="0"/>
                <a:ea typeface="楷体_GB2312" pitchFamily="49" charset="-122"/>
                <a:cs typeface="Arial" pitchFamily="34" charset="0"/>
              </a:rPr>
              <a:t> </a:t>
            </a:r>
            <a:r>
              <a:rPr kumimoji="1" lang="en-US" altLang="zh-CN" sz="2000" u="sng" dirty="0" smtClean="0">
                <a:solidFill>
                  <a:srgbClr val="0000FF"/>
                </a:solidFill>
                <a:latin typeface="Arial" pitchFamily="34" charset="0"/>
                <a:ea typeface="楷体_GB2312" pitchFamily="49" charset="-122"/>
                <a:cs typeface="Arial" pitchFamily="34" charset="0"/>
              </a:rPr>
              <a:t>PE</a:t>
            </a:r>
            <a:r>
              <a:rPr kumimoji="1" lang="zh-CN" altLang="en-US" sz="2000" dirty="0">
                <a:latin typeface="Arial" pitchFamily="34" charset="0"/>
                <a:ea typeface="楷体_GB2312" pitchFamily="49" charset="-122"/>
                <a:cs typeface="Arial" pitchFamily="34" charset="0"/>
              </a:rPr>
              <a:t>：</a:t>
            </a:r>
            <a:r>
              <a:rPr kumimoji="1" lang="en-US" altLang="zh-CN" sz="2000" dirty="0" smtClean="0">
                <a:latin typeface="Arial" pitchFamily="34" charset="0"/>
                <a:ea typeface="楷体_GB2312" pitchFamily="49" charset="-122"/>
                <a:cs typeface="Arial" pitchFamily="34" charset="0"/>
              </a:rPr>
              <a:t>50ml/kg, twice per week, with oral prednisone, for 10~20 times.</a:t>
            </a:r>
          </a:p>
          <a:p>
            <a:pPr>
              <a:buSzPct val="75000"/>
              <a:buFont typeface="Wingdings" pitchFamily="2" charset="2"/>
              <a:buChar char="ü"/>
            </a:pPr>
            <a:r>
              <a:rPr kumimoji="1" lang="en-US" altLang="zh-CN" sz="2000" dirty="0" smtClean="0">
                <a:solidFill>
                  <a:srgbClr val="0000FF"/>
                </a:solidFill>
                <a:latin typeface="Arial" pitchFamily="34" charset="0"/>
                <a:ea typeface="楷体_GB2312" pitchFamily="49" charset="-122"/>
                <a:cs typeface="Arial" pitchFamily="34" charset="0"/>
              </a:rPr>
              <a:t> </a:t>
            </a:r>
            <a:r>
              <a:rPr kumimoji="1" lang="en-US" altLang="zh-CN" sz="2000" u="sng" dirty="0" smtClean="0">
                <a:solidFill>
                  <a:srgbClr val="0000FF"/>
                </a:solidFill>
                <a:latin typeface="Arial" pitchFamily="34" charset="0"/>
                <a:ea typeface="楷体_GB2312" pitchFamily="49" charset="-122"/>
                <a:cs typeface="Arial" pitchFamily="34" charset="0"/>
              </a:rPr>
              <a:t>IVIG</a:t>
            </a:r>
            <a:r>
              <a:rPr kumimoji="1" lang="zh-CN" altLang="en-US" sz="2000" dirty="0">
                <a:latin typeface="Arial" pitchFamily="34" charset="0"/>
                <a:ea typeface="楷体_GB2312" pitchFamily="49" charset="-122"/>
                <a:cs typeface="Arial" pitchFamily="34" charset="0"/>
              </a:rPr>
              <a:t>：</a:t>
            </a:r>
            <a:r>
              <a:rPr kumimoji="1" lang="en-US" altLang="zh-CN" sz="2000" dirty="0" smtClean="0">
                <a:latin typeface="Arial" pitchFamily="34" charset="0"/>
                <a:ea typeface="楷体_GB2312" pitchFamily="49" charset="-122"/>
                <a:cs typeface="Arial" pitchFamily="34" charset="0"/>
              </a:rPr>
              <a:t>0.4g/</a:t>
            </a:r>
            <a:r>
              <a:rPr kumimoji="1" lang="en-US" altLang="zh-CN" sz="2000" dirty="0" err="1" smtClean="0">
                <a:latin typeface="Arial" pitchFamily="34" charset="0"/>
                <a:ea typeface="楷体_GB2312" pitchFamily="49" charset="-122"/>
                <a:cs typeface="Arial" pitchFamily="34" charset="0"/>
              </a:rPr>
              <a:t>kg.d</a:t>
            </a:r>
            <a:r>
              <a:rPr kumimoji="1" lang="en-US" altLang="zh-CN" sz="2000" dirty="0" smtClean="0">
                <a:latin typeface="Arial" pitchFamily="34" charset="0"/>
                <a:ea typeface="楷体_GB2312" pitchFamily="49" charset="-122"/>
                <a:cs typeface="Arial" pitchFamily="34" charset="0"/>
              </a:rPr>
              <a:t>, for 5 days.</a:t>
            </a:r>
            <a:endParaRPr kumimoji="1" lang="zh-CN" altLang="en-US" sz="2000" dirty="0">
              <a:latin typeface="Arial" pitchFamily="34" charset="0"/>
              <a:ea typeface="楷体_GB2312" pitchFamily="49" charset="-122"/>
              <a:cs typeface="Arial" pitchFamily="34" charset="0"/>
            </a:endParaRPr>
          </a:p>
        </p:txBody>
      </p:sp>
      <p:sp>
        <p:nvSpPr>
          <p:cNvPr id="6" name="AutoShape 34"/>
          <p:cNvSpPr>
            <a:spLocks noChangeArrowheads="1"/>
          </p:cNvSpPr>
          <p:nvPr/>
        </p:nvSpPr>
        <p:spPr bwMode="auto">
          <a:xfrm>
            <a:off x="719139" y="762000"/>
            <a:ext cx="4233862" cy="650875"/>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Therapy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idx="1"/>
          </p:nvPr>
        </p:nvSpPr>
        <p:spPr>
          <a:noFill/>
        </p:spPr>
        <p:txBody>
          <a:bodyPr>
            <a:normAutofit/>
          </a:bodyPr>
          <a:lstStyle/>
          <a:p>
            <a:pPr>
              <a:buSzPct val="75000"/>
              <a:buFont typeface="Wingdings" charset="2"/>
              <a:buChar char="l"/>
            </a:pPr>
            <a:r>
              <a:rPr lang="en-US" altLang="zh-CN" sz="2800" dirty="0">
                <a:latin typeface="Arial" pitchFamily="34" charset="0"/>
                <a:ea typeface="楷体_GB2312" pitchFamily="49" charset="-122"/>
                <a:cs typeface="Arial" pitchFamily="34" charset="0"/>
              </a:rPr>
              <a:t>Disease-modifying therapy</a:t>
            </a:r>
          </a:p>
          <a:p>
            <a:pPr algn="just">
              <a:buSzPct val="75000"/>
              <a:buFont typeface="Wingdings" pitchFamily="2" charset="2"/>
              <a:buChar char="ü"/>
            </a:pPr>
            <a:r>
              <a:rPr kumimoji="1" lang="en-US" altLang="zh-CN" sz="2800" dirty="0" smtClean="0">
                <a:latin typeface="Arial" pitchFamily="34" charset="0"/>
                <a:ea typeface="楷体_GB2312" pitchFamily="49" charset="-122"/>
                <a:cs typeface="Arial" pitchFamily="34" charset="0"/>
              </a:rPr>
              <a:t>Interferon </a:t>
            </a:r>
            <a:r>
              <a:rPr kumimoji="1" lang="el-GR" altLang="zh-CN" sz="2800" dirty="0" smtClean="0">
                <a:latin typeface="Arial" pitchFamily="34" charset="0"/>
                <a:ea typeface="楷体_GB2312" pitchFamily="49" charset="-122"/>
                <a:cs typeface="Arial" pitchFamily="34" charset="0"/>
              </a:rPr>
              <a:t>β</a:t>
            </a:r>
            <a:endParaRPr lang="zh-CN" altLang="en-US" sz="2800" dirty="0" smtClean="0">
              <a:latin typeface="Arial" pitchFamily="34" charset="0"/>
              <a:ea typeface="楷体_GB2312" pitchFamily="49" charset="-122"/>
              <a:cs typeface="Arial" pitchFamily="34" charset="0"/>
            </a:endParaRPr>
          </a:p>
          <a:p>
            <a:pPr algn="just">
              <a:buSzPct val="75000"/>
              <a:buFont typeface="Wingdings" pitchFamily="2" charset="2"/>
              <a:buChar char="ü"/>
            </a:pPr>
            <a:r>
              <a:rPr kumimoji="1" lang="en-US" altLang="zh-CN" sz="2800" dirty="0" err="1" smtClean="0">
                <a:latin typeface="Arial" pitchFamily="34" charset="0"/>
                <a:ea typeface="楷体_GB2312" pitchFamily="49" charset="-122"/>
                <a:cs typeface="Arial" pitchFamily="34" charset="0"/>
              </a:rPr>
              <a:t>Glatiramer</a:t>
            </a:r>
            <a:r>
              <a:rPr kumimoji="1" lang="en-US" altLang="zh-CN" sz="2800" dirty="0" smtClean="0">
                <a:latin typeface="Arial" pitchFamily="34" charset="0"/>
                <a:ea typeface="楷体_GB2312" pitchFamily="49" charset="-122"/>
                <a:cs typeface="Arial" pitchFamily="34" charset="0"/>
              </a:rPr>
              <a:t> acetate</a:t>
            </a:r>
            <a:endParaRPr kumimoji="1" lang="zh-CN" altLang="en-US" sz="2800" dirty="0" smtClean="0">
              <a:latin typeface="Arial" pitchFamily="34" charset="0"/>
              <a:ea typeface="楷体_GB2312" pitchFamily="49" charset="-122"/>
              <a:cs typeface="Arial" pitchFamily="34" charset="0"/>
            </a:endParaRPr>
          </a:p>
          <a:p>
            <a:pPr algn="just">
              <a:buSzPct val="75000"/>
              <a:buFont typeface="Wingdings" pitchFamily="2" charset="2"/>
              <a:buChar char="ü"/>
            </a:pPr>
            <a:r>
              <a:rPr kumimoji="1" lang="en-US" altLang="zh-CN" sz="2800" dirty="0" err="1">
                <a:latin typeface="Arial" pitchFamily="34" charset="0"/>
                <a:ea typeface="楷体_GB2312" pitchFamily="49" charset="-122"/>
                <a:cs typeface="Arial" pitchFamily="34" charset="0"/>
              </a:rPr>
              <a:t>Mitoxantron</a:t>
            </a:r>
            <a:endParaRPr kumimoji="1" lang="zh-CN" altLang="en-US" sz="2800" dirty="0">
              <a:latin typeface="Arial" pitchFamily="34" charset="0"/>
              <a:ea typeface="楷体_GB2312" pitchFamily="49" charset="-122"/>
              <a:cs typeface="Arial" pitchFamily="34" charset="0"/>
            </a:endParaRPr>
          </a:p>
          <a:p>
            <a:pPr algn="just">
              <a:buSzPct val="75000"/>
              <a:buFont typeface="Wingdings" pitchFamily="2" charset="2"/>
              <a:buChar char="ü"/>
            </a:pPr>
            <a:r>
              <a:rPr kumimoji="1" lang="en-US" altLang="zh-CN" sz="2800" dirty="0" err="1">
                <a:latin typeface="Arial" pitchFamily="34" charset="0"/>
                <a:ea typeface="楷体_GB2312" pitchFamily="49" charset="-122"/>
                <a:cs typeface="Arial" pitchFamily="34" charset="0"/>
              </a:rPr>
              <a:t>Natalizumab</a:t>
            </a:r>
            <a:endParaRPr kumimoji="1" lang="en-US" altLang="zh-CN" sz="2800" dirty="0">
              <a:latin typeface="Arial" pitchFamily="34" charset="0"/>
              <a:ea typeface="楷体_GB2312" pitchFamily="49" charset="-122"/>
              <a:cs typeface="Arial" pitchFamily="34" charset="0"/>
            </a:endParaRPr>
          </a:p>
          <a:p>
            <a:pPr algn="just">
              <a:buSzPct val="75000"/>
              <a:buFont typeface="Wingdings" pitchFamily="2" charset="2"/>
              <a:buChar char="ü"/>
            </a:pPr>
            <a:r>
              <a:rPr kumimoji="1" lang="en-US" altLang="zh-CN" sz="2800" dirty="0" err="1">
                <a:latin typeface="Arial" pitchFamily="34" charset="0"/>
                <a:ea typeface="楷体_GB2312" pitchFamily="49" charset="-122"/>
                <a:cs typeface="Arial" pitchFamily="34" charset="0"/>
              </a:rPr>
              <a:t>Fingolimod</a:t>
            </a:r>
            <a:endParaRPr kumimoji="1" lang="en-US" altLang="zh-CN" sz="2800" dirty="0">
              <a:latin typeface="Arial" pitchFamily="34" charset="0"/>
              <a:ea typeface="楷体_GB2312" pitchFamily="49" charset="-122"/>
              <a:cs typeface="Arial" pitchFamily="34" charset="0"/>
            </a:endParaRPr>
          </a:p>
          <a:p>
            <a:pPr algn="just">
              <a:buSzPct val="75000"/>
              <a:buFont typeface="Wingdings" pitchFamily="2" charset="2"/>
              <a:buChar char="ü"/>
            </a:pPr>
            <a:r>
              <a:rPr kumimoji="1" lang="en-US" altLang="zh-CN" sz="2800" dirty="0" err="1">
                <a:latin typeface="Arial" pitchFamily="34" charset="0"/>
                <a:ea typeface="楷体_GB2312" pitchFamily="49" charset="-122"/>
                <a:cs typeface="Arial" pitchFamily="34" charset="0"/>
              </a:rPr>
              <a:t>Teriflunomide</a:t>
            </a:r>
            <a:endParaRPr kumimoji="1" lang="en-US" altLang="zh-CN" sz="2800" dirty="0">
              <a:latin typeface="Arial" pitchFamily="34" charset="0"/>
              <a:ea typeface="楷体_GB2312" pitchFamily="49" charset="-122"/>
              <a:cs typeface="Arial" pitchFamily="34" charset="0"/>
            </a:endParaRPr>
          </a:p>
          <a:p>
            <a:pPr algn="just">
              <a:buSzPct val="75000"/>
              <a:buFont typeface="Wingdings" pitchFamily="2" charset="2"/>
              <a:buChar char="ü"/>
            </a:pPr>
            <a:r>
              <a:rPr kumimoji="1" lang="en-US" altLang="zh-CN" sz="2800" dirty="0">
                <a:latin typeface="Arial" pitchFamily="34" charset="0"/>
                <a:ea typeface="楷体_GB2312" pitchFamily="49" charset="-122"/>
                <a:cs typeface="Arial" pitchFamily="34" charset="0"/>
              </a:rPr>
              <a:t>Azathioprine</a:t>
            </a:r>
            <a:endParaRPr kumimoji="1" lang="zh-CN" altLang="en-US" sz="2800" dirty="0">
              <a:latin typeface="Arial" pitchFamily="34" charset="0"/>
              <a:ea typeface="楷体_GB2312" pitchFamily="49" charset="-122"/>
              <a:cs typeface="Arial" pitchFamily="34" charset="0"/>
            </a:endParaRPr>
          </a:p>
          <a:p>
            <a:pPr algn="just">
              <a:buNone/>
            </a:pPr>
            <a:endParaRPr kumimoji="1" lang="zh-CN" altLang="en-US" sz="2800" dirty="0" smtClean="0">
              <a:latin typeface="Arial" pitchFamily="34" charset="0"/>
              <a:ea typeface="楷体_GB2312" pitchFamily="49" charset="-122"/>
              <a:cs typeface="Arial" pitchFamily="34" charset="0"/>
            </a:endParaRPr>
          </a:p>
        </p:txBody>
      </p:sp>
      <p:sp>
        <p:nvSpPr>
          <p:cNvPr id="6" name="AutoShape 34"/>
          <p:cNvSpPr>
            <a:spLocks noChangeArrowheads="1"/>
          </p:cNvSpPr>
          <p:nvPr/>
        </p:nvSpPr>
        <p:spPr bwMode="auto">
          <a:xfrm>
            <a:off x="719139" y="762000"/>
            <a:ext cx="4233862" cy="650875"/>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Therapy</a:t>
            </a:r>
          </a:p>
        </p:txBody>
      </p:sp>
    </p:spTree>
    <p:extLst>
      <p:ext uri="{BB962C8B-B14F-4D97-AF65-F5344CB8AC3E}">
        <p14:creationId xmlns:p14="http://schemas.microsoft.com/office/powerpoint/2010/main" val="35101485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idx="1"/>
          </p:nvPr>
        </p:nvSpPr>
        <p:spPr>
          <a:noFill/>
        </p:spPr>
        <p:txBody>
          <a:bodyPr>
            <a:normAutofit/>
          </a:bodyPr>
          <a:lstStyle/>
          <a:p>
            <a:pPr>
              <a:buSzPct val="75000"/>
              <a:buFont typeface="Wingdings" charset="2"/>
              <a:buChar char="l"/>
            </a:pPr>
            <a:r>
              <a:rPr lang="en-US" altLang="zh-CN" sz="2800" dirty="0">
                <a:latin typeface="Arial" pitchFamily="34" charset="0"/>
                <a:ea typeface="楷体_GB2312" pitchFamily="49" charset="-122"/>
                <a:cs typeface="Arial" pitchFamily="34" charset="0"/>
              </a:rPr>
              <a:t>Disease-modifying therapy</a:t>
            </a:r>
          </a:p>
          <a:p>
            <a:pPr algn="just">
              <a:buSzPct val="75000"/>
              <a:buFont typeface="Wingdings" pitchFamily="2" charset="2"/>
              <a:buChar char="ü"/>
            </a:pPr>
            <a:r>
              <a:rPr kumimoji="1" lang="en-US" altLang="zh-CN" sz="2800" u="sng" dirty="0" smtClean="0">
                <a:solidFill>
                  <a:srgbClr val="0000FF"/>
                </a:solidFill>
                <a:latin typeface="Arial" pitchFamily="34" charset="0"/>
                <a:ea typeface="楷体_GB2312" pitchFamily="49" charset="-122"/>
                <a:cs typeface="Arial" pitchFamily="34" charset="0"/>
              </a:rPr>
              <a:t>Interferon </a:t>
            </a:r>
            <a:r>
              <a:rPr kumimoji="1" lang="el-GR" altLang="zh-CN" sz="2800" u="sng" dirty="0" smtClean="0">
                <a:solidFill>
                  <a:srgbClr val="0000FF"/>
                </a:solidFill>
                <a:latin typeface="Arial" pitchFamily="34" charset="0"/>
                <a:ea typeface="楷体_GB2312" pitchFamily="49" charset="-122"/>
                <a:cs typeface="Arial" pitchFamily="34" charset="0"/>
              </a:rPr>
              <a:t>β</a:t>
            </a:r>
            <a:endParaRPr lang="zh-CN" altLang="en-US" sz="2800" u="sng" dirty="0" smtClean="0">
              <a:solidFill>
                <a:srgbClr val="0000FF"/>
              </a:solidFill>
              <a:latin typeface="Arial" pitchFamily="34" charset="0"/>
              <a:ea typeface="楷体_GB2312" pitchFamily="49" charset="-122"/>
              <a:cs typeface="Arial" pitchFamily="34" charset="0"/>
            </a:endParaRPr>
          </a:p>
          <a:p>
            <a:pPr algn="just">
              <a:buSzPct val="75000"/>
              <a:buFont typeface="Wingdings" pitchFamily="2" charset="2"/>
              <a:buChar char="ü"/>
            </a:pPr>
            <a:r>
              <a:rPr kumimoji="1" lang="en-US" altLang="zh-CN" sz="2800" u="sng" dirty="0" err="1" smtClean="0">
                <a:solidFill>
                  <a:srgbClr val="0000FF"/>
                </a:solidFill>
                <a:latin typeface="Arial" pitchFamily="34" charset="0"/>
                <a:ea typeface="楷体_GB2312" pitchFamily="49" charset="-122"/>
                <a:cs typeface="Arial" pitchFamily="34" charset="0"/>
              </a:rPr>
              <a:t>Glatiramer</a:t>
            </a:r>
            <a:r>
              <a:rPr kumimoji="1" lang="en-US" altLang="zh-CN" sz="2800" u="sng" dirty="0" smtClean="0">
                <a:solidFill>
                  <a:srgbClr val="0000FF"/>
                </a:solidFill>
                <a:latin typeface="Arial" pitchFamily="34" charset="0"/>
                <a:ea typeface="楷体_GB2312" pitchFamily="49" charset="-122"/>
                <a:cs typeface="Arial" pitchFamily="34" charset="0"/>
              </a:rPr>
              <a:t> acetate</a:t>
            </a:r>
            <a:endParaRPr kumimoji="1" lang="zh-CN" altLang="en-US" sz="2800" u="sng" dirty="0" smtClean="0">
              <a:solidFill>
                <a:srgbClr val="0000FF"/>
              </a:solidFill>
              <a:latin typeface="Arial" pitchFamily="34" charset="0"/>
              <a:ea typeface="楷体_GB2312" pitchFamily="49" charset="-122"/>
              <a:cs typeface="Arial" pitchFamily="34" charset="0"/>
            </a:endParaRPr>
          </a:p>
          <a:p>
            <a:pPr algn="just">
              <a:buSzPct val="75000"/>
              <a:buFont typeface="Wingdings" pitchFamily="2" charset="2"/>
              <a:buChar char="ü"/>
            </a:pPr>
            <a:r>
              <a:rPr kumimoji="1" lang="en-US" altLang="zh-CN" sz="2800" dirty="0" err="1" smtClean="0">
                <a:latin typeface="Arial" pitchFamily="34" charset="0"/>
                <a:ea typeface="楷体_GB2312" pitchFamily="49" charset="-122"/>
                <a:cs typeface="Arial" pitchFamily="34" charset="0"/>
              </a:rPr>
              <a:t>Mitoxantron</a:t>
            </a:r>
            <a:endParaRPr kumimoji="1" lang="zh-CN" altLang="en-US" sz="2800" dirty="0" smtClean="0">
              <a:latin typeface="Arial" pitchFamily="34" charset="0"/>
              <a:ea typeface="楷体_GB2312" pitchFamily="49" charset="-122"/>
              <a:cs typeface="Arial" pitchFamily="34" charset="0"/>
            </a:endParaRPr>
          </a:p>
          <a:p>
            <a:pPr algn="just">
              <a:buSzPct val="75000"/>
              <a:buFont typeface="Wingdings" pitchFamily="2" charset="2"/>
              <a:buChar char="ü"/>
            </a:pPr>
            <a:r>
              <a:rPr kumimoji="1" lang="en-US" altLang="zh-CN" sz="2800" dirty="0" err="1" smtClean="0">
                <a:latin typeface="Arial" pitchFamily="34" charset="0"/>
                <a:ea typeface="楷体_GB2312" pitchFamily="49" charset="-122"/>
                <a:cs typeface="Arial" pitchFamily="34" charset="0"/>
              </a:rPr>
              <a:t>Natalizumab</a:t>
            </a:r>
            <a:endParaRPr kumimoji="1" lang="en-US" altLang="zh-CN" sz="2800" dirty="0" smtClean="0">
              <a:latin typeface="Arial" pitchFamily="34" charset="0"/>
              <a:ea typeface="楷体_GB2312" pitchFamily="49" charset="-122"/>
              <a:cs typeface="Arial" pitchFamily="34" charset="0"/>
            </a:endParaRPr>
          </a:p>
          <a:p>
            <a:pPr algn="just">
              <a:buSzPct val="75000"/>
              <a:buFont typeface="Wingdings" pitchFamily="2" charset="2"/>
              <a:buChar char="ü"/>
            </a:pPr>
            <a:r>
              <a:rPr kumimoji="1" lang="en-US" altLang="zh-CN" sz="2800" dirty="0" err="1" smtClean="0">
                <a:latin typeface="Arial" pitchFamily="34" charset="0"/>
                <a:ea typeface="楷体_GB2312" pitchFamily="49" charset="-122"/>
                <a:cs typeface="Arial" pitchFamily="34" charset="0"/>
              </a:rPr>
              <a:t>Fingolimod</a:t>
            </a:r>
            <a:endParaRPr kumimoji="1" lang="en-US" altLang="zh-CN" sz="2800" dirty="0" smtClean="0">
              <a:latin typeface="Arial" pitchFamily="34" charset="0"/>
              <a:ea typeface="楷体_GB2312" pitchFamily="49" charset="-122"/>
              <a:cs typeface="Arial" pitchFamily="34" charset="0"/>
            </a:endParaRPr>
          </a:p>
          <a:p>
            <a:pPr algn="just">
              <a:buSzPct val="75000"/>
              <a:buFont typeface="Wingdings" pitchFamily="2" charset="2"/>
              <a:buChar char="ü"/>
            </a:pPr>
            <a:r>
              <a:rPr kumimoji="1" lang="en-US" altLang="zh-CN" sz="2800" dirty="0" err="1" smtClean="0">
                <a:latin typeface="Arial" pitchFamily="34" charset="0"/>
                <a:ea typeface="楷体_GB2312" pitchFamily="49" charset="-122"/>
                <a:cs typeface="Arial" pitchFamily="34" charset="0"/>
              </a:rPr>
              <a:t>Teriflunomide</a:t>
            </a:r>
            <a:endParaRPr kumimoji="1" lang="en-US" altLang="zh-CN" sz="2800" dirty="0" smtClean="0">
              <a:latin typeface="Arial" pitchFamily="34" charset="0"/>
              <a:ea typeface="楷体_GB2312" pitchFamily="49" charset="-122"/>
              <a:cs typeface="Arial" pitchFamily="34" charset="0"/>
            </a:endParaRPr>
          </a:p>
          <a:p>
            <a:pPr algn="just">
              <a:buSzPct val="75000"/>
              <a:buFont typeface="Wingdings" pitchFamily="2" charset="2"/>
              <a:buChar char="ü"/>
            </a:pPr>
            <a:r>
              <a:rPr kumimoji="1" lang="en-US" altLang="zh-CN" sz="2800" dirty="0" smtClean="0">
                <a:latin typeface="Arial" pitchFamily="34" charset="0"/>
                <a:ea typeface="楷体_GB2312" pitchFamily="49" charset="-122"/>
                <a:cs typeface="Arial" pitchFamily="34" charset="0"/>
              </a:rPr>
              <a:t>Azathioprine</a:t>
            </a:r>
            <a:endParaRPr kumimoji="1" lang="zh-CN" altLang="en-US" sz="2800" dirty="0" smtClean="0">
              <a:latin typeface="Arial" pitchFamily="34" charset="0"/>
              <a:ea typeface="楷体_GB2312" pitchFamily="49" charset="-122"/>
              <a:cs typeface="Arial" pitchFamily="34" charset="0"/>
            </a:endParaRPr>
          </a:p>
          <a:p>
            <a:pPr algn="just">
              <a:buNone/>
            </a:pPr>
            <a:endParaRPr kumimoji="1" lang="zh-CN" altLang="en-US" sz="2800" dirty="0" smtClean="0">
              <a:latin typeface="Arial" pitchFamily="34" charset="0"/>
              <a:ea typeface="楷体_GB2312" pitchFamily="49" charset="-122"/>
              <a:cs typeface="Arial" pitchFamily="34" charset="0"/>
            </a:endParaRPr>
          </a:p>
        </p:txBody>
      </p:sp>
      <p:sp>
        <p:nvSpPr>
          <p:cNvPr id="4" name="AutoShape 3"/>
          <p:cNvSpPr>
            <a:spLocks/>
          </p:cNvSpPr>
          <p:nvPr/>
        </p:nvSpPr>
        <p:spPr bwMode="auto">
          <a:xfrm>
            <a:off x="4802433" y="2636912"/>
            <a:ext cx="4105275" cy="3600450"/>
          </a:xfrm>
          <a:prstGeom prst="accentBorderCallout2">
            <a:avLst>
              <a:gd name="adj1" fmla="val 3176"/>
              <a:gd name="adj2" fmla="val -1856"/>
              <a:gd name="adj3" fmla="val 3176"/>
              <a:gd name="adj4" fmla="val -4255"/>
              <a:gd name="adj5" fmla="val 18174"/>
              <a:gd name="adj6" fmla="val -19446"/>
            </a:avLst>
          </a:prstGeom>
          <a:solidFill>
            <a:srgbClr val="FFFFCC"/>
          </a:solidFill>
          <a:ln w="25400">
            <a:solidFill>
              <a:srgbClr val="FF9900"/>
            </a:solidFill>
            <a:miter lim="800000"/>
            <a:headEnd/>
            <a:tailEnd/>
          </a:ln>
          <a:effectLst/>
        </p:spPr>
        <p:txBody>
          <a:bodyPr/>
          <a:lstStyle/>
          <a:p>
            <a:pPr>
              <a:buSzPct val="75000"/>
              <a:buFont typeface="Wingdings" pitchFamily="2" charset="2"/>
              <a:buChar char="ü"/>
            </a:pPr>
            <a:r>
              <a:rPr kumimoji="1" lang="zh-CN" altLang="en-US" sz="2000" dirty="0" smtClean="0">
                <a:latin typeface="Arial" pitchFamily="34" charset="0"/>
                <a:ea typeface="楷体_GB2312" pitchFamily="49" charset="-122"/>
                <a:cs typeface="Arial" pitchFamily="34" charset="0"/>
              </a:rPr>
              <a:t> </a:t>
            </a:r>
            <a:r>
              <a:rPr kumimoji="1" lang="en-US" altLang="zh-CN" sz="2000" dirty="0" smtClean="0">
                <a:latin typeface="Arial" pitchFamily="34" charset="0"/>
                <a:ea typeface="楷体_GB2312" pitchFamily="49" charset="-122"/>
                <a:cs typeface="Arial" pitchFamily="34" charset="0"/>
              </a:rPr>
              <a:t>Each of these treatment is used for relapsing forms of </a:t>
            </a:r>
            <a:r>
              <a:rPr kumimoji="1" lang="en-US" altLang="zh-CN" sz="2000" b="1" dirty="0" smtClean="0">
                <a:latin typeface="Arial" pitchFamily="34" charset="0"/>
                <a:ea typeface="楷体_GB2312" pitchFamily="49" charset="-122"/>
                <a:cs typeface="Arial" pitchFamily="34" charset="0"/>
              </a:rPr>
              <a:t>RRMS or PRMS</a:t>
            </a:r>
            <a:r>
              <a:rPr kumimoji="1" lang="en-US" altLang="zh-CN" sz="2000" dirty="0" smtClean="0">
                <a:latin typeface="Arial" pitchFamily="34" charset="0"/>
                <a:ea typeface="楷体_GB2312" pitchFamily="49" charset="-122"/>
                <a:cs typeface="Arial" pitchFamily="34" charset="0"/>
              </a:rPr>
              <a:t> with exacerbations. </a:t>
            </a:r>
          </a:p>
          <a:p>
            <a:pPr>
              <a:buSzPct val="75000"/>
              <a:buFont typeface="Wingdings" pitchFamily="2" charset="2"/>
              <a:buChar char="ü"/>
            </a:pPr>
            <a:r>
              <a:rPr kumimoji="1" lang="en-US" altLang="zh-CN" sz="2000" dirty="0" smtClean="0">
                <a:latin typeface="Arial" pitchFamily="34" charset="0"/>
                <a:ea typeface="楷体_GB2312" pitchFamily="49" charset="-122"/>
                <a:cs typeface="Arial" pitchFamily="34" charset="0"/>
              </a:rPr>
              <a:t> </a:t>
            </a:r>
            <a:r>
              <a:rPr kumimoji="1" lang="en-US" altLang="zh-CN" sz="2000" u="sng" dirty="0" smtClean="0">
                <a:solidFill>
                  <a:srgbClr val="0000FF"/>
                </a:solidFill>
                <a:latin typeface="Arial" pitchFamily="34" charset="0"/>
                <a:ea typeface="楷体_GB2312" pitchFamily="49" charset="-122"/>
                <a:cs typeface="Arial" pitchFamily="34" charset="0"/>
              </a:rPr>
              <a:t>IFN-</a:t>
            </a:r>
            <a:r>
              <a:rPr kumimoji="1" lang="el-GR" altLang="zh-CN" sz="2000" u="sng" dirty="0">
                <a:solidFill>
                  <a:srgbClr val="0000FF"/>
                </a:solidFill>
                <a:latin typeface="Arial" pitchFamily="34" charset="0"/>
                <a:ea typeface="楷体_GB2312" pitchFamily="49" charset="-122"/>
                <a:cs typeface="Arial" pitchFamily="34" charset="0"/>
              </a:rPr>
              <a:t>β</a:t>
            </a:r>
            <a:r>
              <a:rPr kumimoji="1" lang="en-US" altLang="zh-CN" sz="2000" u="sng" dirty="0" smtClean="0">
                <a:solidFill>
                  <a:srgbClr val="0000FF"/>
                </a:solidFill>
                <a:latin typeface="Arial" pitchFamily="34" charset="0"/>
                <a:ea typeface="楷体_GB2312" pitchFamily="49" charset="-122"/>
                <a:cs typeface="Arial" pitchFamily="34" charset="0"/>
              </a:rPr>
              <a:t>1a (</a:t>
            </a:r>
            <a:r>
              <a:rPr kumimoji="1" lang="en-US" altLang="zh-CN" sz="2000" u="sng" dirty="0" err="1" smtClean="0">
                <a:solidFill>
                  <a:srgbClr val="0000FF"/>
                </a:solidFill>
                <a:latin typeface="Arial" pitchFamily="34" charset="0"/>
                <a:ea typeface="楷体_GB2312" pitchFamily="49" charset="-122"/>
                <a:cs typeface="Arial" pitchFamily="34" charset="0"/>
              </a:rPr>
              <a:t>Rebif</a:t>
            </a:r>
            <a:r>
              <a:rPr kumimoji="1" lang="en-US" altLang="zh-CN" sz="2000" u="sng" dirty="0" smtClean="0">
                <a:solidFill>
                  <a:srgbClr val="0000FF"/>
                </a:solidFill>
                <a:latin typeface="Arial" pitchFamily="34" charset="0"/>
                <a:ea typeface="楷体_GB2312" pitchFamily="49" charset="-122"/>
                <a:cs typeface="Arial" pitchFamily="34" charset="0"/>
              </a:rPr>
              <a:t>)</a:t>
            </a:r>
            <a:r>
              <a:rPr kumimoji="1" lang="en-US" altLang="zh-CN" sz="2000" dirty="0" smtClean="0">
                <a:latin typeface="Arial" pitchFamily="34" charset="0"/>
                <a:ea typeface="楷体_GB2312" pitchFamily="49" charset="-122"/>
                <a:cs typeface="Arial" pitchFamily="34" charset="0"/>
              </a:rPr>
              <a:t>: 22</a:t>
            </a:r>
            <a:r>
              <a:rPr kumimoji="1" lang="el-GR" altLang="zh-CN" sz="2000" dirty="0" smtClean="0">
                <a:latin typeface="Arial" pitchFamily="34" charset="0"/>
                <a:ea typeface="楷体_GB2312" pitchFamily="49" charset="-122"/>
                <a:cs typeface="Arial" pitchFamily="34" charset="0"/>
              </a:rPr>
              <a:t>μ</a:t>
            </a:r>
            <a:r>
              <a:rPr kumimoji="1" lang="en-US" altLang="zh-CN" sz="2000" dirty="0" smtClean="0">
                <a:latin typeface="Arial" pitchFamily="34" charset="0"/>
                <a:ea typeface="楷体_GB2312" pitchFamily="49" charset="-122"/>
                <a:cs typeface="Arial" pitchFamily="34" charset="0"/>
              </a:rPr>
              <a:t>g, </a:t>
            </a:r>
            <a:r>
              <a:rPr kumimoji="1" lang="en-US" altLang="zh-CN" sz="2000" dirty="0" err="1" smtClean="0">
                <a:latin typeface="Arial" pitchFamily="34" charset="0"/>
                <a:ea typeface="楷体_GB2312" pitchFamily="49" charset="-122"/>
                <a:cs typeface="Arial" pitchFamily="34" charset="0"/>
              </a:rPr>
              <a:t>iH</a:t>
            </a:r>
            <a:r>
              <a:rPr kumimoji="1" lang="en-US" altLang="zh-CN" sz="2000" dirty="0" smtClean="0">
                <a:latin typeface="Arial" pitchFamily="34" charset="0"/>
                <a:ea typeface="楷体_GB2312" pitchFamily="49" charset="-122"/>
                <a:cs typeface="Arial" pitchFamily="34" charset="0"/>
              </a:rPr>
              <a:t>, three times per week, for 2 years.</a:t>
            </a:r>
          </a:p>
          <a:p>
            <a:pPr>
              <a:buSzPct val="75000"/>
              <a:buFont typeface="Wingdings" pitchFamily="2" charset="2"/>
              <a:buChar char="ü"/>
            </a:pPr>
            <a:r>
              <a:rPr kumimoji="1" lang="en-US" altLang="zh-CN" sz="2000" dirty="0" smtClean="0">
                <a:latin typeface="Arial" pitchFamily="34" charset="0"/>
                <a:ea typeface="楷体_GB2312" pitchFamily="49" charset="-122"/>
                <a:cs typeface="Arial" pitchFamily="34" charset="0"/>
              </a:rPr>
              <a:t> </a:t>
            </a:r>
            <a:r>
              <a:rPr kumimoji="1" lang="en-US" altLang="zh-CN" sz="2000" u="sng" dirty="0" smtClean="0">
                <a:solidFill>
                  <a:srgbClr val="0000FF"/>
                </a:solidFill>
                <a:latin typeface="Arial" pitchFamily="34" charset="0"/>
                <a:ea typeface="楷体_GB2312" pitchFamily="49" charset="-122"/>
                <a:cs typeface="Arial" pitchFamily="34" charset="0"/>
              </a:rPr>
              <a:t>IFN-</a:t>
            </a:r>
            <a:r>
              <a:rPr kumimoji="1" lang="el-GR" altLang="zh-CN" sz="2000" u="sng" dirty="0">
                <a:solidFill>
                  <a:srgbClr val="0000FF"/>
                </a:solidFill>
                <a:latin typeface="Arial" pitchFamily="34" charset="0"/>
                <a:ea typeface="楷体_GB2312" pitchFamily="49" charset="-122"/>
                <a:cs typeface="Arial" pitchFamily="34" charset="0"/>
              </a:rPr>
              <a:t>β</a:t>
            </a:r>
            <a:r>
              <a:rPr kumimoji="1" lang="en-US" altLang="zh-CN" sz="2000" u="sng" dirty="0" smtClean="0">
                <a:solidFill>
                  <a:srgbClr val="0000FF"/>
                </a:solidFill>
                <a:latin typeface="Arial" pitchFamily="34" charset="0"/>
                <a:ea typeface="楷体_GB2312" pitchFamily="49" charset="-122"/>
                <a:cs typeface="Arial" pitchFamily="34" charset="0"/>
              </a:rPr>
              <a:t>1b (</a:t>
            </a:r>
            <a:r>
              <a:rPr kumimoji="1" lang="en-US" altLang="zh-CN" sz="2000" u="sng" dirty="0" err="1" smtClean="0">
                <a:solidFill>
                  <a:srgbClr val="0000FF"/>
                </a:solidFill>
                <a:latin typeface="Arial" pitchFamily="34" charset="0"/>
                <a:ea typeface="楷体_GB2312" pitchFamily="49" charset="-122"/>
                <a:cs typeface="Arial" pitchFamily="34" charset="0"/>
              </a:rPr>
              <a:t>Betaseron</a:t>
            </a:r>
            <a:r>
              <a:rPr kumimoji="1" lang="en-US" altLang="zh-CN" sz="2000" u="sng" dirty="0" smtClean="0">
                <a:solidFill>
                  <a:srgbClr val="0000FF"/>
                </a:solidFill>
                <a:latin typeface="Arial" pitchFamily="34" charset="0"/>
                <a:ea typeface="楷体_GB2312" pitchFamily="49" charset="-122"/>
                <a:cs typeface="Arial" pitchFamily="34" charset="0"/>
              </a:rPr>
              <a:t>)</a:t>
            </a:r>
            <a:r>
              <a:rPr kumimoji="1" lang="en-US" altLang="zh-CN" sz="2000" dirty="0" smtClean="0">
                <a:latin typeface="Arial" pitchFamily="34" charset="0"/>
                <a:ea typeface="楷体_GB2312" pitchFamily="49" charset="-122"/>
                <a:cs typeface="Arial" pitchFamily="34" charset="0"/>
              </a:rPr>
              <a:t>: 250</a:t>
            </a:r>
            <a:r>
              <a:rPr kumimoji="1" lang="el-GR" altLang="zh-CN" sz="2000" dirty="0">
                <a:latin typeface="Arial" pitchFamily="34" charset="0"/>
                <a:ea typeface="楷体_GB2312" pitchFamily="49" charset="-122"/>
                <a:cs typeface="Arial" pitchFamily="34" charset="0"/>
              </a:rPr>
              <a:t>μ</a:t>
            </a:r>
            <a:r>
              <a:rPr kumimoji="1" lang="en-US" altLang="zh-CN" sz="2000" dirty="0" smtClean="0">
                <a:latin typeface="Arial" pitchFamily="34" charset="0"/>
                <a:ea typeface="楷体_GB2312" pitchFamily="49" charset="-122"/>
                <a:cs typeface="Arial" pitchFamily="34" charset="0"/>
              </a:rPr>
              <a:t>g, </a:t>
            </a:r>
            <a:r>
              <a:rPr kumimoji="1" lang="en-US" altLang="zh-CN" sz="2000" dirty="0" err="1" smtClean="0">
                <a:latin typeface="Arial" pitchFamily="34" charset="0"/>
                <a:ea typeface="楷体_GB2312" pitchFamily="49" charset="-122"/>
                <a:cs typeface="Arial" pitchFamily="34" charset="0"/>
              </a:rPr>
              <a:t>iH</a:t>
            </a:r>
            <a:r>
              <a:rPr kumimoji="1" lang="en-US" altLang="zh-CN" sz="2000" dirty="0" smtClean="0">
                <a:latin typeface="Arial" pitchFamily="34" charset="0"/>
                <a:ea typeface="楷体_GB2312" pitchFamily="49" charset="-122"/>
                <a:cs typeface="Arial" pitchFamily="34" charset="0"/>
              </a:rPr>
              <a:t>, </a:t>
            </a:r>
            <a:r>
              <a:rPr kumimoji="1" lang="en-US" altLang="zh-CN" sz="2000" dirty="0" err="1" smtClean="0">
                <a:latin typeface="Arial" pitchFamily="34" charset="0"/>
                <a:ea typeface="楷体_GB2312" pitchFamily="49" charset="-122"/>
                <a:cs typeface="Arial" pitchFamily="34" charset="0"/>
              </a:rPr>
              <a:t>qod</a:t>
            </a:r>
            <a:r>
              <a:rPr kumimoji="1" lang="en-US" altLang="zh-CN" sz="2000" dirty="0" smtClean="0">
                <a:latin typeface="Arial" pitchFamily="34" charset="0"/>
                <a:ea typeface="楷体_GB2312" pitchFamily="49" charset="-122"/>
                <a:cs typeface="Arial" pitchFamily="34" charset="0"/>
              </a:rPr>
              <a:t>, for 2 years.</a:t>
            </a:r>
          </a:p>
          <a:p>
            <a:pPr>
              <a:buSzPct val="75000"/>
              <a:buFont typeface="Wingdings" pitchFamily="2" charset="2"/>
              <a:buChar char="ü"/>
            </a:pPr>
            <a:r>
              <a:rPr kumimoji="1" lang="en-US" altLang="zh-CN" sz="2000" dirty="0" smtClean="0">
                <a:latin typeface="Arial" pitchFamily="34" charset="0"/>
                <a:ea typeface="楷体_GB2312" pitchFamily="49" charset="-122"/>
                <a:cs typeface="Arial" pitchFamily="34" charset="0"/>
              </a:rPr>
              <a:t> </a:t>
            </a:r>
            <a:r>
              <a:rPr kumimoji="1" lang="en-US" altLang="zh-CN" sz="2000" u="sng" dirty="0" smtClean="0">
                <a:solidFill>
                  <a:srgbClr val="0000FF"/>
                </a:solidFill>
                <a:latin typeface="Arial" pitchFamily="34" charset="0"/>
                <a:ea typeface="楷体_GB2312" pitchFamily="49" charset="-122"/>
                <a:cs typeface="Arial" pitchFamily="34" charset="0"/>
              </a:rPr>
              <a:t>GA</a:t>
            </a:r>
            <a:r>
              <a:rPr kumimoji="1" lang="en-US" altLang="zh-CN" sz="2000" dirty="0" smtClean="0">
                <a:latin typeface="Arial" pitchFamily="34" charset="0"/>
                <a:ea typeface="楷体_GB2312" pitchFamily="49" charset="-122"/>
                <a:cs typeface="Arial" pitchFamily="34" charset="0"/>
              </a:rPr>
              <a:t>: 20mg, IH, </a:t>
            </a:r>
            <a:r>
              <a:rPr kumimoji="1" lang="en-US" altLang="zh-CN" sz="2000" dirty="0" err="1" smtClean="0">
                <a:latin typeface="Arial" pitchFamily="34" charset="0"/>
                <a:ea typeface="楷体_GB2312" pitchFamily="49" charset="-122"/>
                <a:cs typeface="Arial" pitchFamily="34" charset="0"/>
              </a:rPr>
              <a:t>qd</a:t>
            </a:r>
            <a:r>
              <a:rPr kumimoji="1" lang="en-US" altLang="zh-CN" sz="2000" dirty="0" smtClean="0">
                <a:latin typeface="Arial" pitchFamily="34" charset="0"/>
                <a:ea typeface="楷体_GB2312" pitchFamily="49" charset="-122"/>
                <a:cs typeface="Arial" pitchFamily="34" charset="0"/>
              </a:rPr>
              <a:t>, for 2 years.</a:t>
            </a:r>
          </a:p>
        </p:txBody>
      </p:sp>
      <p:sp>
        <p:nvSpPr>
          <p:cNvPr id="6" name="AutoShape 34"/>
          <p:cNvSpPr>
            <a:spLocks noChangeArrowheads="1"/>
          </p:cNvSpPr>
          <p:nvPr/>
        </p:nvSpPr>
        <p:spPr bwMode="auto">
          <a:xfrm>
            <a:off x="719139" y="762000"/>
            <a:ext cx="4233862" cy="650875"/>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Therapy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idx="1"/>
          </p:nvPr>
        </p:nvSpPr>
        <p:spPr>
          <a:noFill/>
        </p:spPr>
        <p:txBody>
          <a:bodyPr>
            <a:normAutofit/>
          </a:bodyPr>
          <a:lstStyle/>
          <a:p>
            <a:pPr algn="just">
              <a:buSzPct val="75000"/>
              <a:buFont typeface="Wingdings" charset="2"/>
              <a:buChar char="l"/>
            </a:pPr>
            <a:r>
              <a:rPr lang="en-US" altLang="zh-CN" sz="2800" dirty="0">
                <a:latin typeface="Arial" pitchFamily="34" charset="0"/>
                <a:ea typeface="楷体_GB2312" pitchFamily="49" charset="-122"/>
                <a:cs typeface="Arial" pitchFamily="34" charset="0"/>
              </a:rPr>
              <a:t>Disease-modifying </a:t>
            </a:r>
            <a:r>
              <a:rPr lang="en-US" altLang="zh-CN" sz="2800" dirty="0" smtClean="0">
                <a:latin typeface="Arial" pitchFamily="34" charset="0"/>
                <a:ea typeface="楷体_GB2312" pitchFamily="49" charset="-122"/>
                <a:cs typeface="Arial" pitchFamily="34" charset="0"/>
              </a:rPr>
              <a:t>therapy </a:t>
            </a:r>
            <a:endParaRPr lang="zh-CN" altLang="en-US" sz="2800" dirty="0" smtClean="0">
              <a:latin typeface="Arial" pitchFamily="34" charset="0"/>
              <a:ea typeface="楷体_GB2312" pitchFamily="49" charset="-122"/>
              <a:cs typeface="Arial" pitchFamily="34" charset="0"/>
            </a:endParaRPr>
          </a:p>
          <a:p>
            <a:pPr algn="just">
              <a:buSzPct val="75000"/>
              <a:buFont typeface="Wingdings" pitchFamily="2" charset="2"/>
              <a:buChar char="ü"/>
            </a:pPr>
            <a:r>
              <a:rPr kumimoji="1" lang="en-US" altLang="zh-CN" sz="2800" dirty="0">
                <a:latin typeface="Arial" pitchFamily="34" charset="0"/>
                <a:ea typeface="楷体_GB2312" pitchFamily="49" charset="-122"/>
                <a:cs typeface="Arial" pitchFamily="34" charset="0"/>
              </a:rPr>
              <a:t>Interferon </a:t>
            </a:r>
            <a:r>
              <a:rPr kumimoji="1" lang="el-GR" altLang="zh-CN" sz="2800" dirty="0">
                <a:latin typeface="Arial" pitchFamily="34" charset="0"/>
                <a:ea typeface="楷体_GB2312" pitchFamily="49" charset="-122"/>
                <a:cs typeface="Arial" pitchFamily="34" charset="0"/>
              </a:rPr>
              <a:t>β</a:t>
            </a:r>
            <a:endParaRPr lang="zh-CN" altLang="en-US" sz="2800" dirty="0">
              <a:latin typeface="Arial" pitchFamily="34" charset="0"/>
              <a:ea typeface="楷体_GB2312" pitchFamily="49" charset="-122"/>
              <a:cs typeface="Arial" pitchFamily="34" charset="0"/>
            </a:endParaRPr>
          </a:p>
          <a:p>
            <a:pPr algn="just">
              <a:buSzPct val="75000"/>
              <a:buFont typeface="Wingdings" pitchFamily="2" charset="2"/>
              <a:buChar char="ü"/>
            </a:pPr>
            <a:r>
              <a:rPr kumimoji="1" lang="en-US" altLang="zh-CN" sz="2800" dirty="0" err="1">
                <a:latin typeface="Arial" pitchFamily="34" charset="0"/>
                <a:ea typeface="楷体_GB2312" pitchFamily="49" charset="-122"/>
                <a:cs typeface="Arial" pitchFamily="34" charset="0"/>
              </a:rPr>
              <a:t>Glatiramer</a:t>
            </a:r>
            <a:r>
              <a:rPr kumimoji="1" lang="en-US" altLang="zh-CN" sz="2800" dirty="0">
                <a:latin typeface="Arial" pitchFamily="34" charset="0"/>
                <a:ea typeface="楷体_GB2312" pitchFamily="49" charset="-122"/>
                <a:cs typeface="Arial" pitchFamily="34" charset="0"/>
              </a:rPr>
              <a:t> acetate</a:t>
            </a:r>
            <a:endParaRPr kumimoji="1" lang="zh-CN" altLang="en-US" sz="2800" dirty="0">
              <a:latin typeface="Arial" pitchFamily="34" charset="0"/>
              <a:ea typeface="楷体_GB2312" pitchFamily="49" charset="-122"/>
              <a:cs typeface="Arial" pitchFamily="34" charset="0"/>
            </a:endParaRPr>
          </a:p>
          <a:p>
            <a:pPr algn="just">
              <a:buSzPct val="75000"/>
              <a:buFont typeface="Wingdings" pitchFamily="2" charset="2"/>
              <a:buChar char="ü"/>
            </a:pPr>
            <a:r>
              <a:rPr kumimoji="1" lang="en-US" altLang="zh-CN" sz="2800" u="sng" dirty="0" err="1">
                <a:solidFill>
                  <a:srgbClr val="0000FF"/>
                </a:solidFill>
                <a:latin typeface="Arial" pitchFamily="34" charset="0"/>
                <a:ea typeface="楷体_GB2312" pitchFamily="49" charset="-122"/>
                <a:cs typeface="Arial" pitchFamily="34" charset="0"/>
              </a:rPr>
              <a:t>Mitoxantron</a:t>
            </a:r>
            <a:endParaRPr kumimoji="1" lang="zh-CN" altLang="en-US" sz="2800" u="sng" dirty="0">
              <a:solidFill>
                <a:srgbClr val="0000FF"/>
              </a:solidFill>
              <a:latin typeface="Arial" pitchFamily="34" charset="0"/>
              <a:ea typeface="楷体_GB2312" pitchFamily="49" charset="-122"/>
              <a:cs typeface="Arial" pitchFamily="34" charset="0"/>
            </a:endParaRPr>
          </a:p>
          <a:p>
            <a:pPr algn="just">
              <a:buSzPct val="75000"/>
              <a:buFont typeface="Wingdings" pitchFamily="2" charset="2"/>
              <a:buChar char="ü"/>
            </a:pPr>
            <a:r>
              <a:rPr kumimoji="1" lang="en-US" altLang="zh-CN" sz="2800" dirty="0" err="1">
                <a:latin typeface="Arial" pitchFamily="34" charset="0"/>
                <a:ea typeface="楷体_GB2312" pitchFamily="49" charset="-122"/>
                <a:cs typeface="Arial" pitchFamily="34" charset="0"/>
              </a:rPr>
              <a:t>Natalizumab</a:t>
            </a:r>
            <a:endParaRPr kumimoji="1" lang="en-US" altLang="zh-CN" sz="2800" dirty="0">
              <a:latin typeface="Arial" pitchFamily="34" charset="0"/>
              <a:ea typeface="楷体_GB2312" pitchFamily="49" charset="-122"/>
              <a:cs typeface="Arial" pitchFamily="34" charset="0"/>
            </a:endParaRPr>
          </a:p>
          <a:p>
            <a:pPr algn="just">
              <a:buSzPct val="75000"/>
              <a:buFont typeface="Wingdings" pitchFamily="2" charset="2"/>
              <a:buChar char="ü"/>
            </a:pPr>
            <a:r>
              <a:rPr kumimoji="1" lang="en-US" altLang="zh-CN" sz="2800" dirty="0" err="1">
                <a:latin typeface="Arial" pitchFamily="34" charset="0"/>
                <a:ea typeface="楷体_GB2312" pitchFamily="49" charset="-122"/>
                <a:cs typeface="Arial" pitchFamily="34" charset="0"/>
              </a:rPr>
              <a:t>Fingolimod</a:t>
            </a:r>
            <a:endParaRPr kumimoji="1" lang="en-US" altLang="zh-CN" sz="2800" dirty="0">
              <a:latin typeface="Arial" pitchFamily="34" charset="0"/>
              <a:ea typeface="楷体_GB2312" pitchFamily="49" charset="-122"/>
              <a:cs typeface="Arial" pitchFamily="34" charset="0"/>
            </a:endParaRPr>
          </a:p>
          <a:p>
            <a:pPr algn="just">
              <a:buSzPct val="75000"/>
              <a:buFont typeface="Wingdings" pitchFamily="2" charset="2"/>
              <a:buChar char="ü"/>
            </a:pPr>
            <a:r>
              <a:rPr kumimoji="1" lang="en-US" altLang="zh-CN" sz="2800" dirty="0" err="1">
                <a:latin typeface="Arial" pitchFamily="34" charset="0"/>
                <a:ea typeface="楷体_GB2312" pitchFamily="49" charset="-122"/>
                <a:cs typeface="Arial" pitchFamily="34" charset="0"/>
              </a:rPr>
              <a:t>Teriflunomide</a:t>
            </a:r>
            <a:endParaRPr kumimoji="1" lang="en-US" altLang="zh-CN" sz="2800" dirty="0">
              <a:latin typeface="Arial" pitchFamily="34" charset="0"/>
              <a:ea typeface="楷体_GB2312" pitchFamily="49" charset="-122"/>
              <a:cs typeface="Arial" pitchFamily="34" charset="0"/>
            </a:endParaRPr>
          </a:p>
          <a:p>
            <a:pPr algn="just">
              <a:buSzPct val="75000"/>
              <a:buFont typeface="Wingdings" pitchFamily="2" charset="2"/>
              <a:buChar char="ü"/>
            </a:pPr>
            <a:r>
              <a:rPr kumimoji="1" lang="en-US" altLang="zh-CN" sz="2800" dirty="0" smtClean="0">
                <a:latin typeface="Arial" pitchFamily="34" charset="0"/>
                <a:ea typeface="楷体_GB2312" pitchFamily="49" charset="-122"/>
                <a:cs typeface="Arial" pitchFamily="34" charset="0"/>
              </a:rPr>
              <a:t>Azathioprine</a:t>
            </a:r>
            <a:endParaRPr kumimoji="1" lang="zh-CN" altLang="en-US" sz="2800" dirty="0" smtClean="0">
              <a:latin typeface="Arial" pitchFamily="34" charset="0"/>
              <a:ea typeface="楷体_GB2312" pitchFamily="49" charset="-122"/>
              <a:cs typeface="Arial" pitchFamily="34" charset="0"/>
            </a:endParaRPr>
          </a:p>
        </p:txBody>
      </p:sp>
      <p:sp>
        <p:nvSpPr>
          <p:cNvPr id="6" name="AutoShape 3"/>
          <p:cNvSpPr>
            <a:spLocks/>
          </p:cNvSpPr>
          <p:nvPr/>
        </p:nvSpPr>
        <p:spPr bwMode="auto">
          <a:xfrm>
            <a:off x="4499992" y="2492896"/>
            <a:ext cx="4105275" cy="3168352"/>
          </a:xfrm>
          <a:prstGeom prst="accentBorderCallout2">
            <a:avLst>
              <a:gd name="adj1" fmla="val 3176"/>
              <a:gd name="adj2" fmla="val -1856"/>
              <a:gd name="adj3" fmla="val 3176"/>
              <a:gd name="adj4" fmla="val -4255"/>
              <a:gd name="adj5" fmla="val 39444"/>
              <a:gd name="adj6" fmla="val -24642"/>
            </a:avLst>
          </a:prstGeom>
          <a:solidFill>
            <a:srgbClr val="FFFFCC"/>
          </a:solidFill>
          <a:ln w="25400">
            <a:solidFill>
              <a:srgbClr val="FF9900"/>
            </a:solidFill>
            <a:miter lim="800000"/>
            <a:headEnd/>
            <a:tailEnd/>
          </a:ln>
          <a:effectLst/>
        </p:spPr>
        <p:txBody>
          <a:bodyPr/>
          <a:lstStyle/>
          <a:p>
            <a:pPr>
              <a:buSzPct val="75000"/>
              <a:buFont typeface="Wingdings" pitchFamily="2" charset="2"/>
              <a:buChar char="ü"/>
            </a:pPr>
            <a:r>
              <a:rPr kumimoji="1" lang="zh-CN" altLang="en-US" sz="2000" dirty="0" smtClean="0">
                <a:latin typeface="Arial" pitchFamily="34" charset="0"/>
                <a:ea typeface="楷体_GB2312" pitchFamily="49" charset="-122"/>
                <a:cs typeface="Arial" pitchFamily="34" charset="0"/>
              </a:rPr>
              <a:t> </a:t>
            </a:r>
            <a:r>
              <a:rPr lang="en-US" altLang="zh-CN" sz="2000" dirty="0" err="1"/>
              <a:t>Mitoxantrone</a:t>
            </a:r>
            <a:r>
              <a:rPr lang="en-US" altLang="zh-CN" sz="2000" dirty="0"/>
              <a:t> is currently the only drug approved by FDA for the treatment of </a:t>
            </a:r>
            <a:r>
              <a:rPr lang="en-US" altLang="zh-CN" sz="2000" b="1" dirty="0" smtClean="0"/>
              <a:t>SPMS</a:t>
            </a:r>
            <a:r>
              <a:rPr lang="en-US" altLang="zh-CN" sz="2000" dirty="0"/>
              <a:t>, which can delay the progression of </a:t>
            </a:r>
            <a:r>
              <a:rPr lang="en-US" altLang="zh-CN" sz="2000" dirty="0" smtClean="0"/>
              <a:t>disability. </a:t>
            </a:r>
          </a:p>
          <a:p>
            <a:pPr marL="108000" indent="-108000">
              <a:buSzPct val="75000"/>
              <a:buFont typeface="Arial" pitchFamily="34" charset="0"/>
              <a:buChar char="•"/>
            </a:pPr>
            <a:r>
              <a:rPr kumimoji="1" lang="en-US" altLang="zh-CN" sz="2000" u="sng" dirty="0" err="1" smtClean="0">
                <a:solidFill>
                  <a:srgbClr val="0000FF"/>
                </a:solidFill>
                <a:latin typeface="Arial" pitchFamily="34" charset="0"/>
                <a:ea typeface="楷体_GB2312" pitchFamily="49" charset="-122"/>
                <a:cs typeface="Arial" pitchFamily="34" charset="0"/>
              </a:rPr>
              <a:t>Mitoxantron</a:t>
            </a:r>
            <a:r>
              <a:rPr kumimoji="1" lang="en-US" altLang="zh-CN" sz="2000" dirty="0">
                <a:latin typeface="Arial" pitchFamily="34" charset="0"/>
                <a:ea typeface="楷体_GB2312" pitchFamily="49" charset="-122"/>
                <a:cs typeface="Arial" pitchFamily="34" charset="0"/>
              </a:rPr>
              <a:t>: 12 mg/m</a:t>
            </a:r>
            <a:r>
              <a:rPr kumimoji="1" lang="en-US" altLang="zh-CN" sz="2000" baseline="30000" dirty="0">
                <a:latin typeface="Arial" pitchFamily="34" charset="0"/>
                <a:ea typeface="楷体_GB2312" pitchFamily="49" charset="-122"/>
                <a:cs typeface="Arial" pitchFamily="34" charset="0"/>
              </a:rPr>
              <a:t>2</a:t>
            </a:r>
            <a:r>
              <a:rPr kumimoji="1" lang="en-US" altLang="zh-CN" sz="2000" dirty="0">
                <a:latin typeface="Arial" pitchFamily="34" charset="0"/>
                <a:ea typeface="楷体_GB2312" pitchFamily="49" charset="-122"/>
                <a:cs typeface="Arial" pitchFamily="34" charset="0"/>
              </a:rPr>
              <a:t>, every 3 months.</a:t>
            </a:r>
          </a:p>
          <a:p>
            <a:pPr>
              <a:buSzPct val="75000"/>
              <a:buFont typeface="Wingdings" pitchFamily="2" charset="2"/>
              <a:buChar char="ü"/>
            </a:pPr>
            <a:r>
              <a:rPr kumimoji="1" lang="en-US" altLang="zh-CN" sz="2000" dirty="0" smtClean="0">
                <a:latin typeface="Arial" pitchFamily="34" charset="0"/>
                <a:ea typeface="楷体_GB2312" pitchFamily="49" charset="-122"/>
                <a:cs typeface="Arial" pitchFamily="34" charset="0"/>
              </a:rPr>
              <a:t> Other immune suppressants</a:t>
            </a:r>
            <a:r>
              <a:rPr kumimoji="1" lang="en-US" altLang="zh-CN" sz="2000" dirty="0">
                <a:latin typeface="Arial" pitchFamily="34" charset="0"/>
                <a:ea typeface="楷体_GB2312" pitchFamily="49" charset="-122"/>
                <a:cs typeface="Arial" pitchFamily="34" charset="0"/>
              </a:rPr>
              <a:t> </a:t>
            </a:r>
            <a:r>
              <a:rPr kumimoji="1" lang="en-US" altLang="zh-CN" sz="2000" u="sng" dirty="0" smtClean="0">
                <a:solidFill>
                  <a:srgbClr val="0000FF"/>
                </a:solidFill>
                <a:latin typeface="Arial" pitchFamily="34" charset="0"/>
                <a:ea typeface="楷体_GB2312" pitchFamily="49" charset="-122"/>
                <a:cs typeface="Arial" pitchFamily="34" charset="0"/>
              </a:rPr>
              <a:t>cyclosporine A</a:t>
            </a:r>
            <a:r>
              <a:rPr kumimoji="1" lang="en-US" altLang="zh-CN" sz="2000" dirty="0" smtClean="0">
                <a:latin typeface="Arial" pitchFamily="34" charset="0"/>
                <a:ea typeface="楷体_GB2312" pitchFamily="49" charset="-122"/>
                <a:cs typeface="Arial" pitchFamily="34" charset="0"/>
              </a:rPr>
              <a:t>, </a:t>
            </a:r>
            <a:r>
              <a:rPr kumimoji="1" lang="en-US" altLang="zh-CN" sz="2000" u="sng" dirty="0" smtClean="0">
                <a:solidFill>
                  <a:srgbClr val="0000FF"/>
                </a:solidFill>
                <a:latin typeface="Arial" pitchFamily="34" charset="0"/>
                <a:ea typeface="楷体_GB2312" pitchFamily="49" charset="-122"/>
                <a:cs typeface="Arial" pitchFamily="34" charset="0"/>
              </a:rPr>
              <a:t>cyclophosphamide</a:t>
            </a:r>
            <a:r>
              <a:rPr kumimoji="1" lang="en-US" altLang="zh-CN" sz="2000" dirty="0" smtClean="0">
                <a:solidFill>
                  <a:srgbClr val="0000FF"/>
                </a:solidFill>
                <a:latin typeface="Arial" pitchFamily="34" charset="0"/>
                <a:ea typeface="楷体_GB2312" pitchFamily="49" charset="-122"/>
                <a:cs typeface="Arial" pitchFamily="34" charset="0"/>
              </a:rPr>
              <a:t> </a:t>
            </a:r>
            <a:r>
              <a:rPr kumimoji="1" lang="en-US" altLang="zh-CN" sz="2000" dirty="0" smtClean="0">
                <a:latin typeface="Arial" pitchFamily="34" charset="0"/>
                <a:ea typeface="楷体_GB2312" pitchFamily="49" charset="-122"/>
                <a:cs typeface="Arial" pitchFamily="34" charset="0"/>
              </a:rPr>
              <a:t>and </a:t>
            </a:r>
            <a:r>
              <a:rPr kumimoji="1" lang="en-US" altLang="zh-CN" sz="2000" u="sng" dirty="0" smtClean="0">
                <a:solidFill>
                  <a:srgbClr val="0000FF"/>
                </a:solidFill>
                <a:latin typeface="Arial" pitchFamily="34" charset="0"/>
                <a:ea typeface="楷体_GB2312" pitchFamily="49" charset="-122"/>
                <a:cs typeface="Arial" pitchFamily="34" charset="0"/>
              </a:rPr>
              <a:t>methotrexate</a:t>
            </a:r>
            <a:r>
              <a:rPr kumimoji="1" lang="en-US" altLang="zh-CN" sz="2000" dirty="0" smtClean="0">
                <a:latin typeface="Arial" pitchFamily="34" charset="0"/>
                <a:ea typeface="楷体_GB2312" pitchFamily="49" charset="-122"/>
                <a:cs typeface="Arial" pitchFamily="34" charset="0"/>
              </a:rPr>
              <a:t>,  were also used in </a:t>
            </a:r>
            <a:r>
              <a:rPr kumimoji="1" lang="en-US" altLang="zh-CN" sz="2000" b="1" dirty="0" smtClean="0">
                <a:latin typeface="Arial" pitchFamily="34" charset="0"/>
                <a:ea typeface="楷体_GB2312" pitchFamily="49" charset="-122"/>
                <a:cs typeface="Arial" pitchFamily="34" charset="0"/>
              </a:rPr>
              <a:t>SPMS</a:t>
            </a:r>
            <a:r>
              <a:rPr kumimoji="1" lang="en-US" altLang="zh-CN" sz="2000" dirty="0" smtClean="0">
                <a:latin typeface="Arial" pitchFamily="34" charset="0"/>
                <a:ea typeface="楷体_GB2312" pitchFamily="49" charset="-122"/>
                <a:cs typeface="Arial" pitchFamily="34" charset="0"/>
              </a:rPr>
              <a:t>.</a:t>
            </a:r>
            <a:endParaRPr kumimoji="1" lang="en-US" altLang="zh-CN" sz="2000" dirty="0">
              <a:latin typeface="Arial" pitchFamily="34" charset="0"/>
              <a:ea typeface="楷体_GB2312" pitchFamily="49" charset="-122"/>
              <a:cs typeface="Arial" pitchFamily="34" charset="0"/>
            </a:endParaRPr>
          </a:p>
        </p:txBody>
      </p:sp>
      <p:sp>
        <p:nvSpPr>
          <p:cNvPr id="7" name="AutoShape 34"/>
          <p:cNvSpPr>
            <a:spLocks noChangeArrowheads="1"/>
          </p:cNvSpPr>
          <p:nvPr/>
        </p:nvSpPr>
        <p:spPr bwMode="auto">
          <a:xfrm>
            <a:off x="719139" y="762000"/>
            <a:ext cx="4233862" cy="650875"/>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Therapy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7" name="Rectangle 3"/>
          <p:cNvSpPr>
            <a:spLocks noGrp="1" noChangeArrowheads="1"/>
          </p:cNvSpPr>
          <p:nvPr>
            <p:ph idx="1"/>
          </p:nvPr>
        </p:nvSpPr>
        <p:spPr>
          <a:noFill/>
        </p:spPr>
        <p:txBody>
          <a:bodyPr>
            <a:normAutofit/>
          </a:bodyPr>
          <a:lstStyle/>
          <a:p>
            <a:pPr algn="just">
              <a:buSzPct val="75000"/>
              <a:buFont typeface="Wingdings" pitchFamily="2" charset="2"/>
              <a:buChar char="l"/>
            </a:pPr>
            <a:r>
              <a:rPr kumimoji="1" lang="zh-CN" altLang="en-US" sz="2800" dirty="0" smtClean="0">
                <a:latin typeface="Arial" pitchFamily="34" charset="0"/>
                <a:ea typeface="楷体_GB2312" pitchFamily="49" charset="-122"/>
                <a:cs typeface="Arial" pitchFamily="34" charset="0"/>
              </a:rPr>
              <a:t> </a:t>
            </a:r>
            <a:r>
              <a:rPr kumimoji="1" lang="en-US" altLang="zh-CN" sz="2800" dirty="0" smtClean="0">
                <a:latin typeface="Arial" pitchFamily="34" charset="0"/>
                <a:ea typeface="楷体_GB2312" pitchFamily="49" charset="-122"/>
                <a:cs typeface="Arial" pitchFamily="34" charset="0"/>
              </a:rPr>
              <a:t>Symptomatic therapy</a:t>
            </a:r>
            <a:endParaRPr kumimoji="1" lang="zh-CN" altLang="en-US" sz="2800" dirty="0">
              <a:latin typeface="Arial" pitchFamily="34" charset="0"/>
              <a:ea typeface="楷体_GB2312" pitchFamily="49" charset="-122"/>
              <a:cs typeface="Arial" pitchFamily="34" charset="0"/>
            </a:endParaRPr>
          </a:p>
          <a:p>
            <a:pPr algn="just">
              <a:buSzPct val="75000"/>
              <a:buFont typeface="Wingdings" pitchFamily="2" charset="2"/>
              <a:buChar char="ü"/>
            </a:pPr>
            <a:r>
              <a:rPr kumimoji="1" lang="en-US" altLang="zh-CN" sz="2800" dirty="0" smtClean="0">
                <a:latin typeface="Arial" pitchFamily="34" charset="0"/>
                <a:ea typeface="楷体_GB2312" pitchFamily="49" charset="-122"/>
                <a:cs typeface="Arial" pitchFamily="34" charset="0"/>
              </a:rPr>
              <a:t>Spasms and spasticity</a:t>
            </a:r>
            <a:endParaRPr kumimoji="1" lang="zh-CN" altLang="en-US" sz="2800" dirty="0">
              <a:latin typeface="Arial" pitchFamily="34" charset="0"/>
              <a:ea typeface="楷体_GB2312" pitchFamily="49" charset="-122"/>
              <a:cs typeface="Arial" pitchFamily="34" charset="0"/>
            </a:endParaRPr>
          </a:p>
          <a:p>
            <a:pPr algn="just">
              <a:buSzPct val="75000"/>
              <a:buFont typeface="Wingdings" pitchFamily="2" charset="2"/>
              <a:buChar char="ü"/>
            </a:pPr>
            <a:r>
              <a:rPr kumimoji="1" lang="en-US" altLang="zh-CN" sz="2800" dirty="0" smtClean="0">
                <a:latin typeface="Arial" pitchFamily="34" charset="0"/>
                <a:ea typeface="楷体_GB2312" pitchFamily="49" charset="-122"/>
                <a:cs typeface="Arial" pitchFamily="34" charset="0"/>
              </a:rPr>
              <a:t>Bladder and bowel dysfunction</a:t>
            </a:r>
            <a:endParaRPr kumimoji="1" lang="zh-CN" altLang="en-US" sz="2800" dirty="0">
              <a:latin typeface="Arial" pitchFamily="34" charset="0"/>
              <a:ea typeface="楷体_GB2312" pitchFamily="49" charset="-122"/>
              <a:cs typeface="Arial" pitchFamily="34" charset="0"/>
            </a:endParaRPr>
          </a:p>
          <a:p>
            <a:pPr algn="just">
              <a:buSzPct val="75000"/>
              <a:buFont typeface="Wingdings" pitchFamily="2" charset="2"/>
              <a:buChar char="ü"/>
            </a:pPr>
            <a:r>
              <a:rPr kumimoji="1" lang="en-US" altLang="zh-CN" sz="2800" dirty="0" smtClean="0">
                <a:latin typeface="Arial" pitchFamily="34" charset="0"/>
                <a:ea typeface="楷体_GB2312" pitchFamily="49" charset="-122"/>
                <a:cs typeface="Arial" pitchFamily="34" charset="0"/>
              </a:rPr>
              <a:t>Fatigue</a:t>
            </a:r>
            <a:endParaRPr kumimoji="1" lang="zh-CN" altLang="en-US" sz="2800" dirty="0">
              <a:latin typeface="Arial" pitchFamily="34" charset="0"/>
              <a:ea typeface="楷体_GB2312" pitchFamily="49" charset="-122"/>
              <a:cs typeface="Arial" pitchFamily="34" charset="0"/>
            </a:endParaRPr>
          </a:p>
          <a:p>
            <a:pPr algn="just">
              <a:buSzPct val="75000"/>
              <a:buFont typeface="Wingdings" pitchFamily="2" charset="2"/>
              <a:buChar char="ü"/>
            </a:pPr>
            <a:r>
              <a:rPr kumimoji="1" lang="en-US" altLang="zh-CN" sz="2800" dirty="0" smtClean="0">
                <a:latin typeface="Arial" pitchFamily="34" charset="0"/>
                <a:ea typeface="楷体_GB2312" pitchFamily="49" charset="-122"/>
                <a:cs typeface="Arial" pitchFamily="34" charset="0"/>
              </a:rPr>
              <a:t>Tremor</a:t>
            </a:r>
            <a:endParaRPr kumimoji="1" lang="zh-CN" altLang="en-US" sz="2800" dirty="0">
              <a:latin typeface="Arial" pitchFamily="34" charset="0"/>
              <a:ea typeface="楷体_GB2312" pitchFamily="49" charset="-122"/>
              <a:cs typeface="Arial" pitchFamily="34" charset="0"/>
            </a:endParaRPr>
          </a:p>
          <a:p>
            <a:pPr algn="just">
              <a:buSzPct val="75000"/>
              <a:buFont typeface="Wingdings" pitchFamily="2" charset="2"/>
              <a:buChar char="ü"/>
            </a:pPr>
            <a:r>
              <a:rPr kumimoji="1" lang="en-US" altLang="zh-CN" sz="2800" dirty="0" smtClean="0">
                <a:latin typeface="Arial" pitchFamily="34" charset="0"/>
                <a:ea typeface="楷体_GB2312" pitchFamily="49" charset="-122"/>
                <a:cs typeface="Arial" pitchFamily="34" charset="0"/>
              </a:rPr>
              <a:t>Psychic and emotional problem</a:t>
            </a:r>
            <a:endParaRPr kumimoji="1" lang="zh-CN" altLang="en-US" sz="2800" dirty="0">
              <a:latin typeface="Arial" pitchFamily="34" charset="0"/>
              <a:ea typeface="楷体_GB2312" pitchFamily="49" charset="-122"/>
              <a:cs typeface="Arial" pitchFamily="34" charset="0"/>
            </a:endParaRPr>
          </a:p>
        </p:txBody>
      </p:sp>
      <p:sp>
        <p:nvSpPr>
          <p:cNvPr id="5" name="AutoShape 34"/>
          <p:cNvSpPr>
            <a:spLocks noChangeArrowheads="1"/>
          </p:cNvSpPr>
          <p:nvPr/>
        </p:nvSpPr>
        <p:spPr bwMode="auto">
          <a:xfrm>
            <a:off x="719139" y="762000"/>
            <a:ext cx="4233862" cy="650875"/>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Therapy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Grp="1" noChangeArrowheads="1"/>
          </p:cNvSpPr>
          <p:nvPr>
            <p:ph idx="1"/>
          </p:nvPr>
        </p:nvSpPr>
        <p:spPr>
          <a:noFill/>
          <a:ln/>
        </p:spPr>
        <p:txBody>
          <a:bodyPr/>
          <a:lstStyle/>
          <a:p>
            <a:pPr>
              <a:buSzPct val="75000"/>
              <a:buFont typeface="Wingdings" pitchFamily="2" charset="2"/>
              <a:buChar char="l"/>
            </a:pPr>
            <a:r>
              <a:rPr kumimoji="1" lang="en-US" altLang="zh-CN" sz="2800" dirty="0" smtClean="0">
                <a:latin typeface="Arial" pitchFamily="34" charset="0"/>
                <a:ea typeface="楷体_GB2312" pitchFamily="49" charset="-122"/>
                <a:cs typeface="Arial" pitchFamily="34" charset="0"/>
              </a:rPr>
              <a:t> Classification of Demyelinating diseases</a:t>
            </a:r>
            <a:r>
              <a:rPr kumimoji="1" lang="zh-CN" altLang="en-US" sz="2800" dirty="0" smtClean="0">
                <a:latin typeface="Arial" pitchFamily="34" charset="0"/>
                <a:ea typeface="楷体_GB2312" pitchFamily="49" charset="-122"/>
                <a:cs typeface="Arial" pitchFamily="34" charset="0"/>
              </a:rPr>
              <a:t>：</a:t>
            </a:r>
            <a:endParaRPr kumimoji="1" lang="zh-CN" altLang="en-US" sz="2800" dirty="0">
              <a:latin typeface="Arial" pitchFamily="34" charset="0"/>
              <a:ea typeface="楷体_GB2312" pitchFamily="49" charset="-122"/>
              <a:cs typeface="Arial" pitchFamily="34" charset="0"/>
            </a:endParaRPr>
          </a:p>
          <a:p>
            <a:pPr>
              <a:buFont typeface="Wingdings" pitchFamily="2" charset="2"/>
              <a:buChar char="ü"/>
            </a:pPr>
            <a:r>
              <a:rPr lang="en-US" altLang="zh-CN" sz="2800" dirty="0" smtClean="0">
                <a:latin typeface="Arial" pitchFamily="34" charset="0"/>
                <a:cs typeface="Arial" pitchFamily="34" charset="0"/>
              </a:rPr>
              <a:t> inherited defects</a:t>
            </a:r>
            <a:endParaRPr kumimoji="1" lang="zh-CN" altLang="en-US" sz="2800" dirty="0">
              <a:latin typeface="Arial" pitchFamily="34" charset="0"/>
              <a:ea typeface="楷体_GB2312" pitchFamily="49" charset="-122"/>
              <a:cs typeface="Arial" pitchFamily="34" charset="0"/>
            </a:endParaRPr>
          </a:p>
          <a:p>
            <a:pPr>
              <a:buFont typeface="Wingdings" pitchFamily="2" charset="2"/>
              <a:buChar char="ü"/>
            </a:pPr>
            <a:r>
              <a:rPr lang="en-US" sz="2800" dirty="0" smtClean="0">
                <a:latin typeface="Arial" pitchFamily="34" charset="0"/>
                <a:cs typeface="Arial" pitchFamily="34" charset="0"/>
              </a:rPr>
              <a:t> acquired defects</a:t>
            </a:r>
            <a:endParaRPr kumimoji="1" lang="zh-CN" altLang="en-US" sz="2800" b="1" dirty="0">
              <a:latin typeface="楷体_GB2312" pitchFamily="49" charset="-122"/>
              <a:ea typeface="楷体_GB2312" pitchFamily="49" charset="-122"/>
            </a:endParaRPr>
          </a:p>
        </p:txBody>
      </p:sp>
      <p:sp>
        <p:nvSpPr>
          <p:cNvPr id="6154" name="AutoShape 10"/>
          <p:cNvSpPr>
            <a:spLocks/>
          </p:cNvSpPr>
          <p:nvPr/>
        </p:nvSpPr>
        <p:spPr bwMode="auto">
          <a:xfrm>
            <a:off x="4714876" y="2786058"/>
            <a:ext cx="4071966" cy="4000504"/>
          </a:xfrm>
          <a:prstGeom prst="accentBorderCallout2">
            <a:avLst>
              <a:gd name="adj1" fmla="val 3019"/>
              <a:gd name="adj2" fmla="val -1963"/>
              <a:gd name="adj3" fmla="val 6467"/>
              <a:gd name="adj4" fmla="val -11454"/>
              <a:gd name="adj5" fmla="val -1887"/>
              <a:gd name="adj6" fmla="val -28091"/>
            </a:avLst>
          </a:prstGeom>
          <a:solidFill>
            <a:srgbClr val="FFFFCC"/>
          </a:solidFill>
          <a:ln w="25400">
            <a:solidFill>
              <a:srgbClr val="003300"/>
            </a:solidFill>
            <a:miter lim="800000"/>
            <a:headEnd/>
            <a:tailEnd/>
          </a:ln>
          <a:effectLst/>
        </p:spPr>
        <p:txBody>
          <a:bodyPr/>
          <a:lstStyle/>
          <a:p>
            <a:pPr>
              <a:buClr>
                <a:srgbClr val="0000FF"/>
              </a:buClr>
              <a:buSzPct val="75000"/>
              <a:buFont typeface="Wingdings" pitchFamily="2" charset="2"/>
              <a:buChar char="Ø"/>
            </a:pPr>
            <a:r>
              <a:rPr lang="en-US" altLang="zh-CN" dirty="0" smtClean="0"/>
              <a:t> </a:t>
            </a:r>
            <a:r>
              <a:rPr lang="en-US" altLang="zh-CN" dirty="0" err="1" smtClean="0"/>
              <a:t>Leukodystrophies</a:t>
            </a:r>
            <a:r>
              <a:rPr lang="en-US" altLang="zh-CN" dirty="0"/>
              <a:t>, </a:t>
            </a:r>
            <a:r>
              <a:rPr lang="en-US" altLang="zh-CN" dirty="0" smtClean="0"/>
              <a:t>include </a:t>
            </a:r>
            <a:r>
              <a:rPr lang="en-US" altLang="zh-CN" dirty="0" err="1" smtClean="0"/>
              <a:t>adreno-leukodystrophy</a:t>
            </a:r>
            <a:r>
              <a:rPr lang="en-US" altLang="zh-CN" dirty="0" smtClean="0"/>
              <a:t>,  metachromatic </a:t>
            </a:r>
            <a:r>
              <a:rPr lang="en-US" altLang="zh-CN" dirty="0" err="1" smtClean="0"/>
              <a:t>leukodystrophy</a:t>
            </a:r>
            <a:r>
              <a:rPr lang="en-US" altLang="zh-CN" dirty="0" smtClean="0"/>
              <a:t>, globoid-cell </a:t>
            </a:r>
            <a:r>
              <a:rPr lang="en-US" altLang="zh-CN" dirty="0" err="1" smtClean="0"/>
              <a:t>leukodystrophy</a:t>
            </a:r>
            <a:r>
              <a:rPr lang="en-US" altLang="zh-CN" dirty="0" smtClean="0"/>
              <a:t>, </a:t>
            </a:r>
            <a:r>
              <a:rPr lang="en-US" altLang="zh-CN" dirty="0" err="1" smtClean="0"/>
              <a:t>ect</a:t>
            </a:r>
            <a:r>
              <a:rPr lang="en-US" altLang="zh-CN" dirty="0" smtClean="0"/>
              <a:t> .</a:t>
            </a:r>
          </a:p>
          <a:p>
            <a:pPr>
              <a:buClr>
                <a:srgbClr val="0000FF"/>
              </a:buClr>
              <a:buSzPct val="75000"/>
              <a:buFont typeface="Wingdings" pitchFamily="2" charset="2"/>
              <a:buChar char="Ø"/>
            </a:pPr>
            <a:r>
              <a:rPr lang="en-US" altLang="zh-CN" dirty="0" smtClean="0"/>
              <a:t> </a:t>
            </a:r>
            <a:r>
              <a:rPr lang="en-US" altLang="zh-CN" dirty="0" err="1" smtClean="0"/>
              <a:t>Leukodystrophies</a:t>
            </a:r>
            <a:r>
              <a:rPr lang="en-US" altLang="zh-CN" dirty="0" smtClean="0"/>
              <a:t> are  characterized clinically </a:t>
            </a:r>
            <a:r>
              <a:rPr lang="en-US" altLang="zh-CN" dirty="0"/>
              <a:t>by </a:t>
            </a:r>
            <a:r>
              <a:rPr lang="en-US" altLang="zh-CN" dirty="0" smtClean="0"/>
              <a:t> progressive </a:t>
            </a:r>
            <a:r>
              <a:rPr lang="en-US" altLang="zh-CN" dirty="0"/>
              <a:t>visual failure, mental deterioration, </a:t>
            </a:r>
            <a:r>
              <a:rPr lang="en-US" altLang="zh-CN" dirty="0" smtClean="0"/>
              <a:t>and spastic  paralysis </a:t>
            </a:r>
            <a:r>
              <a:rPr lang="en-US" altLang="zh-CN" dirty="0"/>
              <a:t>and pathologically by massive and more or </a:t>
            </a:r>
            <a:r>
              <a:rPr lang="en-US" altLang="zh-CN" dirty="0" smtClean="0"/>
              <a:t>less symmetrical  destruction </a:t>
            </a:r>
            <a:r>
              <a:rPr lang="en-US" altLang="zh-CN" dirty="0"/>
              <a:t>of the white matter of the cerebral </a:t>
            </a:r>
            <a:r>
              <a:rPr lang="en-US" altLang="zh-CN" dirty="0" smtClean="0"/>
              <a:t>hemispheres. </a:t>
            </a:r>
          </a:p>
          <a:p>
            <a:pPr>
              <a:buClr>
                <a:srgbClr val="0000FF"/>
              </a:buClr>
              <a:buSzPct val="75000"/>
              <a:buFont typeface="Wingdings" pitchFamily="2" charset="2"/>
              <a:buChar char="Ø"/>
            </a:pPr>
            <a:r>
              <a:rPr lang="en-US" altLang="zh-CN" dirty="0" smtClean="0"/>
              <a:t> In </a:t>
            </a:r>
            <a:r>
              <a:rPr lang="en-US" altLang="zh-CN" dirty="0"/>
              <a:t>each of them there is a specific inherited </a:t>
            </a:r>
            <a:r>
              <a:rPr lang="en-US" altLang="zh-CN" dirty="0" smtClean="0"/>
              <a:t> biochemical defect </a:t>
            </a:r>
            <a:r>
              <a:rPr lang="en-US" altLang="zh-CN" dirty="0"/>
              <a:t>in the metabolism of myelin </a:t>
            </a:r>
            <a:r>
              <a:rPr lang="en-US" altLang="zh-CN" dirty="0" err="1"/>
              <a:t>proteolipids</a:t>
            </a:r>
            <a:r>
              <a:rPr lang="en-US" altLang="zh-CN" dirty="0"/>
              <a:t>.</a:t>
            </a:r>
            <a:endParaRPr lang="zh-CN" altLang="en-US" dirty="0">
              <a:ea typeface="楷体_GB2312" pitchFamily="49" charset="-122"/>
            </a:endParaRPr>
          </a:p>
        </p:txBody>
      </p:sp>
      <p:sp>
        <p:nvSpPr>
          <p:cNvPr id="6" name="AutoShape 34"/>
          <p:cNvSpPr>
            <a:spLocks noChangeArrowheads="1"/>
          </p:cNvSpPr>
          <p:nvPr/>
        </p:nvSpPr>
        <p:spPr bwMode="auto">
          <a:xfrm>
            <a:off x="719138" y="765175"/>
            <a:ext cx="5941094" cy="647700"/>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Demyelinating diseases</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154"/>
                                        </p:tgtEl>
                                        <p:attrNameLst>
                                          <p:attrName>style.visibility</p:attrName>
                                        </p:attrNameLst>
                                      </p:cBhvr>
                                      <p:to>
                                        <p:strVal val="visible"/>
                                      </p:to>
                                    </p:set>
                                    <p:animEffect transition="in" filter="wipe(up)">
                                      <p:cBhvr>
                                        <p:cTn id="7" dur="1000"/>
                                        <p:tgtEl>
                                          <p:spTgt spid="6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7" name="Rectangle 3"/>
          <p:cNvSpPr>
            <a:spLocks noGrp="1" noChangeArrowheads="1"/>
          </p:cNvSpPr>
          <p:nvPr>
            <p:ph idx="1"/>
          </p:nvPr>
        </p:nvSpPr>
        <p:spPr>
          <a:noFill/>
        </p:spPr>
        <p:txBody>
          <a:bodyPr>
            <a:normAutofit/>
          </a:bodyPr>
          <a:lstStyle/>
          <a:p>
            <a:pPr algn="just">
              <a:buSzPct val="75000"/>
              <a:buFont typeface="Wingdings" pitchFamily="2" charset="2"/>
              <a:buChar char="l"/>
            </a:pPr>
            <a:r>
              <a:rPr kumimoji="1" lang="zh-CN" altLang="en-US" sz="2800" dirty="0" smtClean="0">
                <a:latin typeface="Arial" pitchFamily="34" charset="0"/>
                <a:ea typeface="楷体_GB2312" pitchFamily="49" charset="-122"/>
                <a:cs typeface="Arial" pitchFamily="34" charset="0"/>
              </a:rPr>
              <a:t> </a:t>
            </a:r>
            <a:r>
              <a:rPr kumimoji="1" lang="en-US" altLang="zh-CN" sz="2800" dirty="0" smtClean="0">
                <a:latin typeface="Arial" pitchFamily="34" charset="0"/>
                <a:ea typeface="楷体_GB2312" pitchFamily="49" charset="-122"/>
                <a:cs typeface="Arial" pitchFamily="34" charset="0"/>
              </a:rPr>
              <a:t>Symptomatic therapy</a:t>
            </a:r>
            <a:endParaRPr kumimoji="1" lang="zh-CN" altLang="en-US" sz="2800" dirty="0">
              <a:latin typeface="Arial" pitchFamily="34" charset="0"/>
              <a:ea typeface="楷体_GB2312" pitchFamily="49" charset="-122"/>
              <a:cs typeface="Arial" pitchFamily="34" charset="0"/>
            </a:endParaRPr>
          </a:p>
          <a:p>
            <a:pPr algn="just">
              <a:buSzPct val="75000"/>
              <a:buFont typeface="Wingdings" pitchFamily="2" charset="2"/>
              <a:buChar char="ü"/>
            </a:pPr>
            <a:r>
              <a:rPr kumimoji="1" lang="en-US" altLang="zh-CN" sz="2800" u="sng" dirty="0" smtClean="0">
                <a:solidFill>
                  <a:srgbClr val="0000FF"/>
                </a:solidFill>
                <a:latin typeface="Arial" pitchFamily="34" charset="0"/>
                <a:ea typeface="楷体_GB2312" pitchFamily="49" charset="-122"/>
                <a:cs typeface="Arial" pitchFamily="34" charset="0"/>
              </a:rPr>
              <a:t>Spasms and spasticity</a:t>
            </a:r>
            <a:endParaRPr kumimoji="1" lang="zh-CN" altLang="en-US" sz="2800" u="sng" dirty="0">
              <a:solidFill>
                <a:srgbClr val="0000FF"/>
              </a:solidFill>
              <a:latin typeface="Arial" pitchFamily="34" charset="0"/>
              <a:ea typeface="楷体_GB2312" pitchFamily="49" charset="-122"/>
              <a:cs typeface="Arial" pitchFamily="34" charset="0"/>
            </a:endParaRPr>
          </a:p>
          <a:p>
            <a:pPr algn="just">
              <a:buSzPct val="75000"/>
              <a:buFont typeface="Wingdings" pitchFamily="2" charset="2"/>
              <a:buChar char="ü"/>
            </a:pPr>
            <a:r>
              <a:rPr kumimoji="1" lang="en-US" altLang="zh-CN" sz="2800" dirty="0" smtClean="0">
                <a:latin typeface="Arial" pitchFamily="34" charset="0"/>
                <a:ea typeface="楷体_GB2312" pitchFamily="49" charset="-122"/>
                <a:cs typeface="Arial" pitchFamily="34" charset="0"/>
              </a:rPr>
              <a:t>Bladder and bowel dysfunction</a:t>
            </a:r>
            <a:endParaRPr kumimoji="1" lang="zh-CN" altLang="en-US" sz="2800" dirty="0">
              <a:latin typeface="Arial" pitchFamily="34" charset="0"/>
              <a:ea typeface="楷体_GB2312" pitchFamily="49" charset="-122"/>
              <a:cs typeface="Arial" pitchFamily="34" charset="0"/>
            </a:endParaRPr>
          </a:p>
          <a:p>
            <a:pPr algn="just">
              <a:buSzPct val="75000"/>
              <a:buFont typeface="Wingdings" pitchFamily="2" charset="2"/>
              <a:buChar char="ü"/>
            </a:pPr>
            <a:r>
              <a:rPr kumimoji="1" lang="en-US" altLang="zh-CN" sz="2800" dirty="0" smtClean="0">
                <a:latin typeface="Arial" pitchFamily="34" charset="0"/>
                <a:ea typeface="楷体_GB2312" pitchFamily="49" charset="-122"/>
                <a:cs typeface="Arial" pitchFamily="34" charset="0"/>
              </a:rPr>
              <a:t>Fatigue</a:t>
            </a:r>
            <a:endParaRPr kumimoji="1" lang="zh-CN" altLang="en-US" sz="2800" dirty="0">
              <a:latin typeface="Arial" pitchFamily="34" charset="0"/>
              <a:ea typeface="楷体_GB2312" pitchFamily="49" charset="-122"/>
              <a:cs typeface="Arial" pitchFamily="34" charset="0"/>
            </a:endParaRPr>
          </a:p>
          <a:p>
            <a:pPr algn="just">
              <a:buSzPct val="75000"/>
              <a:buFont typeface="Wingdings" pitchFamily="2" charset="2"/>
              <a:buChar char="ü"/>
            </a:pPr>
            <a:r>
              <a:rPr kumimoji="1" lang="en-US" altLang="zh-CN" sz="2800" dirty="0" smtClean="0">
                <a:latin typeface="Arial" pitchFamily="34" charset="0"/>
                <a:ea typeface="楷体_GB2312" pitchFamily="49" charset="-122"/>
                <a:cs typeface="Arial" pitchFamily="34" charset="0"/>
              </a:rPr>
              <a:t>Tremor</a:t>
            </a:r>
            <a:endParaRPr kumimoji="1" lang="zh-CN" altLang="en-US" sz="2800" dirty="0">
              <a:latin typeface="Arial" pitchFamily="34" charset="0"/>
              <a:ea typeface="楷体_GB2312" pitchFamily="49" charset="-122"/>
              <a:cs typeface="Arial" pitchFamily="34" charset="0"/>
            </a:endParaRPr>
          </a:p>
          <a:p>
            <a:pPr algn="just">
              <a:buSzPct val="75000"/>
              <a:buFont typeface="Wingdings" pitchFamily="2" charset="2"/>
              <a:buChar char="ü"/>
            </a:pPr>
            <a:r>
              <a:rPr kumimoji="1" lang="en-US" altLang="zh-CN" sz="2800" dirty="0" smtClean="0">
                <a:latin typeface="Arial" pitchFamily="34" charset="0"/>
                <a:ea typeface="楷体_GB2312" pitchFamily="49" charset="-122"/>
                <a:cs typeface="Arial" pitchFamily="34" charset="0"/>
              </a:rPr>
              <a:t>Psychic and emotional problem</a:t>
            </a:r>
            <a:endParaRPr kumimoji="1" lang="zh-CN" altLang="en-US" sz="2800" dirty="0">
              <a:latin typeface="Arial" pitchFamily="34" charset="0"/>
              <a:ea typeface="楷体_GB2312" pitchFamily="49" charset="-122"/>
              <a:cs typeface="Arial" pitchFamily="34" charset="0"/>
            </a:endParaRPr>
          </a:p>
        </p:txBody>
      </p:sp>
      <p:sp>
        <p:nvSpPr>
          <p:cNvPr id="216074" name="AutoShape 10"/>
          <p:cNvSpPr>
            <a:spLocks/>
          </p:cNvSpPr>
          <p:nvPr/>
        </p:nvSpPr>
        <p:spPr bwMode="auto">
          <a:xfrm>
            <a:off x="5166334" y="2928934"/>
            <a:ext cx="4000496" cy="2447925"/>
          </a:xfrm>
          <a:prstGeom prst="accentBorderCallout2">
            <a:avLst>
              <a:gd name="adj1" fmla="val 4671"/>
              <a:gd name="adj2" fmla="val -2037"/>
              <a:gd name="adj3" fmla="val 4671"/>
              <a:gd name="adj4" fmla="val -8648"/>
              <a:gd name="adj5" fmla="val -7681"/>
              <a:gd name="adj6" fmla="val -18374"/>
            </a:avLst>
          </a:prstGeom>
          <a:solidFill>
            <a:srgbClr val="FFFFCC"/>
          </a:solidFill>
          <a:ln w="25400">
            <a:solidFill>
              <a:srgbClr val="008000"/>
            </a:solidFill>
            <a:miter lim="800000"/>
            <a:headEnd/>
            <a:tailEnd/>
          </a:ln>
          <a:effectLst/>
        </p:spPr>
        <p:txBody>
          <a:bodyPr/>
          <a:lstStyle/>
          <a:p>
            <a:pPr>
              <a:buSzPct val="75000"/>
              <a:buFont typeface="Wingdings" pitchFamily="2" charset="2"/>
              <a:buChar char="ü"/>
            </a:pPr>
            <a:r>
              <a:rPr kumimoji="1" lang="en-US" altLang="zh-CN" sz="2000" dirty="0" smtClean="0">
                <a:latin typeface="Arial" pitchFamily="34" charset="0"/>
                <a:ea typeface="楷体_GB2312" pitchFamily="49" charset="-122"/>
                <a:cs typeface="Arial" pitchFamily="34" charset="0"/>
              </a:rPr>
              <a:t> </a:t>
            </a:r>
            <a:r>
              <a:rPr kumimoji="1" lang="en-US" altLang="zh-CN" sz="2000" u="sng" dirty="0" smtClean="0">
                <a:solidFill>
                  <a:srgbClr val="0000FF"/>
                </a:solidFill>
                <a:latin typeface="Arial" pitchFamily="34" charset="0"/>
                <a:ea typeface="楷体_GB2312" pitchFamily="49" charset="-122"/>
                <a:cs typeface="Arial" pitchFamily="34" charset="0"/>
              </a:rPr>
              <a:t>Physical therapy, regular exercise, and stretching</a:t>
            </a:r>
            <a:r>
              <a:rPr kumimoji="1" lang="en-US" altLang="zh-CN" sz="2000" dirty="0" smtClean="0">
                <a:latin typeface="Arial" pitchFamily="34" charset="0"/>
                <a:ea typeface="楷体_GB2312" pitchFamily="49" charset="-122"/>
                <a:cs typeface="Arial" pitchFamily="34" charset="0"/>
              </a:rPr>
              <a:t>.</a:t>
            </a:r>
          </a:p>
          <a:p>
            <a:pPr>
              <a:buSzPct val="75000"/>
              <a:buFont typeface="Wingdings" pitchFamily="2" charset="2"/>
              <a:buChar char="ü"/>
            </a:pPr>
            <a:r>
              <a:rPr kumimoji="1" lang="en-US" altLang="zh-CN" sz="2000" dirty="0" smtClean="0">
                <a:latin typeface="Arial" pitchFamily="34" charset="0"/>
                <a:ea typeface="楷体_GB2312" pitchFamily="49" charset="-122"/>
                <a:cs typeface="Arial" pitchFamily="34" charset="0"/>
              </a:rPr>
              <a:t> Effective medications include </a:t>
            </a:r>
            <a:r>
              <a:rPr kumimoji="1" lang="en-US" altLang="zh-CN" sz="2000" u="sng" dirty="0" err="1" smtClean="0">
                <a:solidFill>
                  <a:srgbClr val="0000FF"/>
                </a:solidFill>
                <a:latin typeface="Arial" pitchFamily="34" charset="0"/>
                <a:ea typeface="楷体_GB2312" pitchFamily="49" charset="-122"/>
                <a:cs typeface="Arial" pitchFamily="34" charset="0"/>
              </a:rPr>
              <a:t>baclofen</a:t>
            </a:r>
            <a:r>
              <a:rPr kumimoji="1" lang="en-US" altLang="zh-CN" sz="2000" dirty="0" smtClean="0">
                <a:latin typeface="Arial" pitchFamily="34" charset="0"/>
                <a:ea typeface="楷体_GB2312" pitchFamily="49" charset="-122"/>
                <a:cs typeface="Arial" pitchFamily="34" charset="0"/>
              </a:rPr>
              <a:t> (20-120 mg/d), </a:t>
            </a:r>
            <a:r>
              <a:rPr lang="en-US" sz="2000" u="sng" dirty="0" err="1" smtClean="0">
                <a:solidFill>
                  <a:srgbClr val="0000FF"/>
                </a:solidFill>
              </a:rPr>
              <a:t>carbamazepine</a:t>
            </a:r>
            <a:r>
              <a:rPr kumimoji="1" lang="en-US" altLang="zh-CN" sz="2000" dirty="0" smtClean="0">
                <a:latin typeface="Arial" pitchFamily="34" charset="0"/>
                <a:ea typeface="楷体_GB2312" pitchFamily="49" charset="-122"/>
                <a:cs typeface="Arial" pitchFamily="34" charset="0"/>
              </a:rPr>
              <a:t> (100-1000 mg/d),</a:t>
            </a:r>
            <a:r>
              <a:rPr lang="en-US" sz="2000" dirty="0" smtClean="0"/>
              <a:t> </a:t>
            </a:r>
            <a:r>
              <a:rPr lang="en-US" sz="2000" dirty="0" err="1" smtClean="0"/>
              <a:t>tizanidine</a:t>
            </a:r>
            <a:r>
              <a:rPr lang="en-US" sz="2000" dirty="0" smtClean="0"/>
              <a:t>, diazepam, </a:t>
            </a:r>
            <a:r>
              <a:rPr lang="en-US" sz="2000" dirty="0" err="1" smtClean="0"/>
              <a:t>dantrolene</a:t>
            </a:r>
            <a:r>
              <a:rPr lang="en-US" sz="2000" dirty="0" smtClean="0"/>
              <a:t>, etc.</a:t>
            </a:r>
          </a:p>
          <a:p>
            <a:pPr>
              <a:buSzPct val="75000"/>
              <a:buFont typeface="Wingdings" pitchFamily="2" charset="2"/>
              <a:buChar char="ü"/>
            </a:pPr>
            <a:endParaRPr kumimoji="1" lang="zh-CN" altLang="en-US" sz="2000" dirty="0">
              <a:latin typeface="Arial" pitchFamily="34" charset="0"/>
              <a:ea typeface="楷体_GB2312" pitchFamily="49" charset="-122"/>
              <a:cs typeface="Arial" pitchFamily="34" charset="0"/>
            </a:endParaRPr>
          </a:p>
        </p:txBody>
      </p:sp>
      <p:sp>
        <p:nvSpPr>
          <p:cNvPr id="6" name="AutoShape 34"/>
          <p:cNvSpPr>
            <a:spLocks noChangeArrowheads="1"/>
          </p:cNvSpPr>
          <p:nvPr/>
        </p:nvSpPr>
        <p:spPr bwMode="auto">
          <a:xfrm>
            <a:off x="719139" y="762000"/>
            <a:ext cx="4233862" cy="650875"/>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Therapy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16074"/>
                                        </p:tgtEl>
                                        <p:attrNameLst>
                                          <p:attrName>style.visibility</p:attrName>
                                        </p:attrNameLst>
                                      </p:cBhvr>
                                      <p:to>
                                        <p:strVal val="visible"/>
                                      </p:to>
                                    </p:set>
                                    <p:animEffect transition="in" filter="wipe(up)">
                                      <p:cBhvr>
                                        <p:cTn id="7" dur="1000"/>
                                        <p:tgtEl>
                                          <p:spTgt spid="216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7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7" name="Rectangle 3"/>
          <p:cNvSpPr>
            <a:spLocks noGrp="1" noChangeArrowheads="1"/>
          </p:cNvSpPr>
          <p:nvPr>
            <p:ph idx="1"/>
          </p:nvPr>
        </p:nvSpPr>
        <p:spPr>
          <a:noFill/>
        </p:spPr>
        <p:txBody>
          <a:bodyPr>
            <a:normAutofit/>
          </a:bodyPr>
          <a:lstStyle/>
          <a:p>
            <a:pPr algn="just">
              <a:buSzPct val="75000"/>
              <a:buFont typeface="Wingdings" pitchFamily="2" charset="2"/>
              <a:buChar char="l"/>
            </a:pPr>
            <a:r>
              <a:rPr kumimoji="1" lang="zh-CN" altLang="en-US" sz="2800" dirty="0" smtClean="0">
                <a:latin typeface="Arial" pitchFamily="34" charset="0"/>
                <a:ea typeface="楷体_GB2312" pitchFamily="49" charset="-122"/>
                <a:cs typeface="Arial" pitchFamily="34" charset="0"/>
              </a:rPr>
              <a:t> </a:t>
            </a:r>
            <a:r>
              <a:rPr kumimoji="1" lang="en-US" altLang="zh-CN" sz="2800" dirty="0" smtClean="0">
                <a:latin typeface="Arial" pitchFamily="34" charset="0"/>
                <a:ea typeface="楷体_GB2312" pitchFamily="49" charset="-122"/>
                <a:cs typeface="Arial" pitchFamily="34" charset="0"/>
              </a:rPr>
              <a:t>Symptomatic therapy</a:t>
            </a:r>
            <a:endParaRPr kumimoji="1" lang="zh-CN" altLang="en-US" sz="2800" dirty="0">
              <a:latin typeface="Arial" pitchFamily="34" charset="0"/>
              <a:ea typeface="楷体_GB2312" pitchFamily="49" charset="-122"/>
              <a:cs typeface="Arial" pitchFamily="34" charset="0"/>
            </a:endParaRPr>
          </a:p>
          <a:p>
            <a:pPr algn="just">
              <a:buSzPct val="75000"/>
              <a:buFont typeface="Wingdings" pitchFamily="2" charset="2"/>
              <a:buChar char="ü"/>
            </a:pPr>
            <a:r>
              <a:rPr kumimoji="1" lang="en-US" altLang="zh-CN" sz="2800" dirty="0" smtClean="0">
                <a:latin typeface="Arial" pitchFamily="34" charset="0"/>
                <a:ea typeface="楷体_GB2312" pitchFamily="49" charset="-122"/>
                <a:cs typeface="Arial" pitchFamily="34" charset="0"/>
              </a:rPr>
              <a:t>Spasms and spasticity</a:t>
            </a:r>
            <a:endParaRPr kumimoji="1" lang="zh-CN" altLang="en-US" sz="2800" dirty="0">
              <a:latin typeface="Arial" pitchFamily="34" charset="0"/>
              <a:ea typeface="楷体_GB2312" pitchFamily="49" charset="-122"/>
              <a:cs typeface="Arial" pitchFamily="34" charset="0"/>
            </a:endParaRPr>
          </a:p>
          <a:p>
            <a:pPr algn="just">
              <a:buSzPct val="75000"/>
              <a:buFont typeface="Wingdings" pitchFamily="2" charset="2"/>
              <a:buChar char="ü"/>
            </a:pPr>
            <a:r>
              <a:rPr kumimoji="1" lang="en-US" altLang="zh-CN" sz="2800" u="sng" dirty="0" smtClean="0">
                <a:solidFill>
                  <a:srgbClr val="0000FF"/>
                </a:solidFill>
                <a:latin typeface="Arial" pitchFamily="34" charset="0"/>
                <a:ea typeface="楷体_GB2312" pitchFamily="49" charset="-122"/>
                <a:cs typeface="Arial" pitchFamily="34" charset="0"/>
              </a:rPr>
              <a:t>Bladder and bowel dysfunction</a:t>
            </a:r>
            <a:endParaRPr kumimoji="1" lang="zh-CN" altLang="en-US" sz="2800" u="sng" dirty="0">
              <a:solidFill>
                <a:srgbClr val="0000FF"/>
              </a:solidFill>
              <a:latin typeface="Arial" pitchFamily="34" charset="0"/>
              <a:ea typeface="楷体_GB2312" pitchFamily="49" charset="-122"/>
              <a:cs typeface="Arial" pitchFamily="34" charset="0"/>
            </a:endParaRPr>
          </a:p>
          <a:p>
            <a:pPr algn="just">
              <a:buSzPct val="75000"/>
              <a:buFont typeface="Wingdings" pitchFamily="2" charset="2"/>
              <a:buChar char="ü"/>
            </a:pPr>
            <a:r>
              <a:rPr kumimoji="1" lang="en-US" altLang="zh-CN" sz="2800" dirty="0" smtClean="0">
                <a:latin typeface="Arial" pitchFamily="34" charset="0"/>
                <a:ea typeface="楷体_GB2312" pitchFamily="49" charset="-122"/>
                <a:cs typeface="Arial" pitchFamily="34" charset="0"/>
              </a:rPr>
              <a:t>Fatigue</a:t>
            </a:r>
            <a:endParaRPr kumimoji="1" lang="zh-CN" altLang="en-US" sz="2800" dirty="0">
              <a:latin typeface="Arial" pitchFamily="34" charset="0"/>
              <a:ea typeface="楷体_GB2312" pitchFamily="49" charset="-122"/>
              <a:cs typeface="Arial" pitchFamily="34" charset="0"/>
            </a:endParaRPr>
          </a:p>
          <a:p>
            <a:pPr algn="just">
              <a:buSzPct val="75000"/>
              <a:buFont typeface="Wingdings" pitchFamily="2" charset="2"/>
              <a:buChar char="ü"/>
            </a:pPr>
            <a:r>
              <a:rPr kumimoji="1" lang="en-US" altLang="zh-CN" sz="2800" dirty="0" smtClean="0">
                <a:latin typeface="Arial" pitchFamily="34" charset="0"/>
                <a:ea typeface="楷体_GB2312" pitchFamily="49" charset="-122"/>
                <a:cs typeface="Arial" pitchFamily="34" charset="0"/>
              </a:rPr>
              <a:t>Tremor</a:t>
            </a:r>
            <a:endParaRPr kumimoji="1" lang="zh-CN" altLang="en-US" sz="2800" dirty="0">
              <a:latin typeface="Arial" pitchFamily="34" charset="0"/>
              <a:ea typeface="楷体_GB2312" pitchFamily="49" charset="-122"/>
              <a:cs typeface="Arial" pitchFamily="34" charset="0"/>
            </a:endParaRPr>
          </a:p>
          <a:p>
            <a:pPr algn="just">
              <a:buSzPct val="75000"/>
              <a:buFont typeface="Wingdings" pitchFamily="2" charset="2"/>
              <a:buChar char="ü"/>
            </a:pPr>
            <a:r>
              <a:rPr kumimoji="1" lang="en-US" altLang="zh-CN" sz="2800" dirty="0" smtClean="0">
                <a:latin typeface="Arial" pitchFamily="34" charset="0"/>
                <a:ea typeface="楷体_GB2312" pitchFamily="49" charset="-122"/>
                <a:cs typeface="Arial" pitchFamily="34" charset="0"/>
              </a:rPr>
              <a:t>Psychic and emotional problem</a:t>
            </a:r>
            <a:endParaRPr kumimoji="1" lang="zh-CN" altLang="en-US" sz="2800" dirty="0">
              <a:latin typeface="Arial" pitchFamily="34" charset="0"/>
              <a:ea typeface="楷体_GB2312" pitchFamily="49" charset="-122"/>
              <a:cs typeface="Arial" pitchFamily="34" charset="0"/>
            </a:endParaRPr>
          </a:p>
        </p:txBody>
      </p:sp>
      <p:sp>
        <p:nvSpPr>
          <p:cNvPr id="5" name="AutoShape 10"/>
          <p:cNvSpPr>
            <a:spLocks/>
          </p:cNvSpPr>
          <p:nvPr/>
        </p:nvSpPr>
        <p:spPr bwMode="auto">
          <a:xfrm>
            <a:off x="4263218" y="3789040"/>
            <a:ext cx="3929090" cy="2428892"/>
          </a:xfrm>
          <a:prstGeom prst="accentBorderCallout2">
            <a:avLst>
              <a:gd name="adj1" fmla="val 4671"/>
              <a:gd name="adj2" fmla="val -2037"/>
              <a:gd name="adj3" fmla="val 4671"/>
              <a:gd name="adj4" fmla="val -8648"/>
              <a:gd name="adj5" fmla="val -10011"/>
              <a:gd name="adj6" fmla="val -22981"/>
            </a:avLst>
          </a:prstGeom>
          <a:solidFill>
            <a:srgbClr val="FFFFCC"/>
          </a:solidFill>
          <a:ln w="25400">
            <a:solidFill>
              <a:srgbClr val="008000"/>
            </a:solidFill>
            <a:miter lim="800000"/>
            <a:headEnd/>
            <a:tailEnd/>
          </a:ln>
          <a:effectLst/>
        </p:spPr>
        <p:txBody>
          <a:bodyPr/>
          <a:lstStyle/>
          <a:p>
            <a:pPr>
              <a:buSzPct val="75000"/>
              <a:buFont typeface="Wingdings" pitchFamily="2" charset="2"/>
              <a:buChar char="ü"/>
            </a:pPr>
            <a:r>
              <a:rPr kumimoji="1" lang="en-US" altLang="zh-CN" sz="2000" dirty="0" smtClean="0">
                <a:latin typeface="Arial" pitchFamily="34" charset="0"/>
                <a:ea typeface="楷体_GB2312" pitchFamily="49" charset="-122"/>
                <a:cs typeface="Arial" pitchFamily="34" charset="0"/>
              </a:rPr>
              <a:t> </a:t>
            </a:r>
            <a:r>
              <a:rPr kumimoji="1" lang="en-US" altLang="zh-CN" sz="2000" u="sng" dirty="0" smtClean="0">
                <a:solidFill>
                  <a:srgbClr val="0000FF"/>
                </a:solidFill>
                <a:latin typeface="Arial" pitchFamily="34" charset="0"/>
                <a:ea typeface="楷体_GB2312" pitchFamily="49" charset="-122"/>
                <a:cs typeface="Arial" pitchFamily="34" charset="0"/>
              </a:rPr>
              <a:t>Evening </a:t>
            </a:r>
            <a:r>
              <a:rPr kumimoji="1" lang="en-US" altLang="zh-CN" sz="2000" u="sng" dirty="0" err="1" smtClean="0">
                <a:solidFill>
                  <a:srgbClr val="0000FF"/>
                </a:solidFill>
                <a:latin typeface="Arial" pitchFamily="34" charset="0"/>
                <a:ea typeface="楷体_GB2312" pitchFamily="49" charset="-122"/>
                <a:cs typeface="Arial" pitchFamily="34" charset="0"/>
              </a:rPr>
              <a:t>fluind</a:t>
            </a:r>
            <a:r>
              <a:rPr kumimoji="1" lang="en-US" altLang="zh-CN" sz="2000" u="sng" dirty="0" smtClean="0">
                <a:solidFill>
                  <a:srgbClr val="0000FF"/>
                </a:solidFill>
                <a:latin typeface="Arial" pitchFamily="34" charset="0"/>
                <a:ea typeface="楷体_GB2312" pitchFamily="49" charset="-122"/>
                <a:cs typeface="Arial" pitchFamily="34" charset="0"/>
              </a:rPr>
              <a:t> </a:t>
            </a:r>
            <a:r>
              <a:rPr kumimoji="1" lang="en-US" altLang="zh-CN" sz="2000" u="sng" dirty="0" err="1" smtClean="0">
                <a:solidFill>
                  <a:srgbClr val="0000FF"/>
                </a:solidFill>
                <a:latin typeface="Arial" pitchFamily="34" charset="0"/>
                <a:ea typeface="楷体_GB2312" pitchFamily="49" charset="-122"/>
                <a:cs typeface="Arial" pitchFamily="34" charset="0"/>
              </a:rPr>
              <a:t>restiction</a:t>
            </a:r>
            <a:r>
              <a:rPr kumimoji="1" lang="en-US" altLang="zh-CN" sz="2000" u="sng" dirty="0" smtClean="0">
                <a:solidFill>
                  <a:srgbClr val="0000FF"/>
                </a:solidFill>
                <a:latin typeface="Arial" pitchFamily="34" charset="0"/>
                <a:ea typeface="楷体_GB2312" pitchFamily="49" charset="-122"/>
                <a:cs typeface="Arial" pitchFamily="34" charset="0"/>
              </a:rPr>
              <a:t> or frequent voluntary voiding</a:t>
            </a:r>
            <a:r>
              <a:rPr kumimoji="1" lang="en-US" altLang="zh-CN" sz="2000" dirty="0" smtClean="0">
                <a:latin typeface="Arial" pitchFamily="34" charset="0"/>
                <a:ea typeface="楷体_GB2312" pitchFamily="49" charset="-122"/>
                <a:cs typeface="Arial" pitchFamily="34" charset="0"/>
              </a:rPr>
              <a:t>.</a:t>
            </a:r>
          </a:p>
          <a:p>
            <a:pPr>
              <a:buSzPct val="75000"/>
              <a:buFont typeface="Wingdings" pitchFamily="2" charset="2"/>
              <a:buChar char="ü"/>
            </a:pPr>
            <a:r>
              <a:rPr kumimoji="1" lang="en-US" altLang="zh-CN" sz="2000" dirty="0" smtClean="0">
                <a:latin typeface="Arial" pitchFamily="34" charset="0"/>
                <a:ea typeface="楷体_GB2312" pitchFamily="49" charset="-122"/>
                <a:cs typeface="Arial" pitchFamily="34" charset="0"/>
              </a:rPr>
              <a:t> Effective medications include </a:t>
            </a:r>
            <a:r>
              <a:rPr kumimoji="1" lang="en-US" altLang="zh-CN" sz="2000" u="sng" dirty="0" err="1" smtClean="0">
                <a:solidFill>
                  <a:srgbClr val="0000FF"/>
                </a:solidFill>
                <a:latin typeface="Arial" pitchFamily="34" charset="0"/>
                <a:ea typeface="楷体_GB2312" pitchFamily="49" charset="-122"/>
                <a:cs typeface="Arial" pitchFamily="34" charset="0"/>
              </a:rPr>
              <a:t>propantheline</a:t>
            </a:r>
            <a:r>
              <a:rPr kumimoji="1" lang="en-US" altLang="zh-CN" sz="2000" u="sng" dirty="0" smtClean="0">
                <a:solidFill>
                  <a:srgbClr val="0000FF"/>
                </a:solidFill>
                <a:latin typeface="Arial" pitchFamily="34" charset="0"/>
                <a:ea typeface="楷体_GB2312" pitchFamily="49" charset="-122"/>
                <a:cs typeface="Arial" pitchFamily="34" charset="0"/>
              </a:rPr>
              <a:t> bromide</a:t>
            </a:r>
            <a:r>
              <a:rPr kumimoji="1" lang="en-US" altLang="zh-CN" sz="2000" dirty="0" smtClean="0">
                <a:latin typeface="Arial" pitchFamily="34" charset="0"/>
                <a:ea typeface="楷体_GB2312" pitchFamily="49" charset="-122"/>
                <a:cs typeface="Arial" pitchFamily="34" charset="0"/>
              </a:rPr>
              <a:t> (10-15 mg/d) for urinary incontinence, </a:t>
            </a:r>
            <a:r>
              <a:rPr lang="en-US" sz="2000" u="sng" dirty="0" err="1" smtClean="0">
                <a:solidFill>
                  <a:srgbClr val="0000FF"/>
                </a:solidFill>
              </a:rPr>
              <a:t>bethanechol</a:t>
            </a:r>
            <a:r>
              <a:rPr kumimoji="1" lang="en-US" altLang="zh-CN" sz="2000" dirty="0" smtClean="0">
                <a:latin typeface="Arial" pitchFamily="34" charset="0"/>
                <a:ea typeface="楷体_GB2312" pitchFamily="49" charset="-122"/>
                <a:cs typeface="Arial" pitchFamily="34" charset="0"/>
              </a:rPr>
              <a:t> (30-150 mg/d) for urinary retention.</a:t>
            </a:r>
          </a:p>
        </p:txBody>
      </p:sp>
      <p:sp>
        <p:nvSpPr>
          <p:cNvPr id="6" name="AutoShape 34"/>
          <p:cNvSpPr>
            <a:spLocks noChangeArrowheads="1"/>
          </p:cNvSpPr>
          <p:nvPr/>
        </p:nvSpPr>
        <p:spPr bwMode="auto">
          <a:xfrm>
            <a:off x="719139" y="762000"/>
            <a:ext cx="4233862" cy="650875"/>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Therapy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7" name="Rectangle 3"/>
          <p:cNvSpPr>
            <a:spLocks noGrp="1" noChangeArrowheads="1"/>
          </p:cNvSpPr>
          <p:nvPr>
            <p:ph idx="1"/>
          </p:nvPr>
        </p:nvSpPr>
        <p:spPr>
          <a:noFill/>
        </p:spPr>
        <p:txBody>
          <a:bodyPr>
            <a:normAutofit/>
          </a:bodyPr>
          <a:lstStyle/>
          <a:p>
            <a:pPr algn="just">
              <a:buSzPct val="75000"/>
              <a:buFont typeface="Wingdings" pitchFamily="2" charset="2"/>
              <a:buChar char="l"/>
            </a:pPr>
            <a:r>
              <a:rPr kumimoji="1" lang="zh-CN" altLang="en-US" sz="2800" dirty="0" smtClean="0">
                <a:latin typeface="Arial" pitchFamily="34" charset="0"/>
                <a:ea typeface="楷体_GB2312" pitchFamily="49" charset="-122"/>
                <a:cs typeface="Arial" pitchFamily="34" charset="0"/>
              </a:rPr>
              <a:t> </a:t>
            </a:r>
            <a:r>
              <a:rPr kumimoji="1" lang="en-US" altLang="zh-CN" sz="2800" dirty="0" smtClean="0">
                <a:latin typeface="Arial" pitchFamily="34" charset="0"/>
                <a:ea typeface="楷体_GB2312" pitchFamily="49" charset="-122"/>
                <a:cs typeface="Arial" pitchFamily="34" charset="0"/>
              </a:rPr>
              <a:t>Symptomatic therapy</a:t>
            </a:r>
            <a:endParaRPr kumimoji="1" lang="zh-CN" altLang="en-US" sz="2800" dirty="0">
              <a:latin typeface="Arial" pitchFamily="34" charset="0"/>
              <a:ea typeface="楷体_GB2312" pitchFamily="49" charset="-122"/>
              <a:cs typeface="Arial" pitchFamily="34" charset="0"/>
            </a:endParaRPr>
          </a:p>
          <a:p>
            <a:pPr algn="just">
              <a:buSzPct val="75000"/>
              <a:buFont typeface="Wingdings" pitchFamily="2" charset="2"/>
              <a:buChar char="ü"/>
            </a:pPr>
            <a:r>
              <a:rPr kumimoji="1" lang="en-US" altLang="zh-CN" sz="2800" dirty="0" smtClean="0">
                <a:latin typeface="Arial" pitchFamily="34" charset="0"/>
                <a:ea typeface="楷体_GB2312" pitchFamily="49" charset="-122"/>
                <a:cs typeface="Arial" pitchFamily="34" charset="0"/>
              </a:rPr>
              <a:t>Spasms and spasticity</a:t>
            </a:r>
            <a:endParaRPr kumimoji="1" lang="zh-CN" altLang="en-US" sz="2800" dirty="0">
              <a:latin typeface="Arial" pitchFamily="34" charset="0"/>
              <a:ea typeface="楷体_GB2312" pitchFamily="49" charset="-122"/>
              <a:cs typeface="Arial" pitchFamily="34" charset="0"/>
            </a:endParaRPr>
          </a:p>
          <a:p>
            <a:pPr algn="just">
              <a:buSzPct val="75000"/>
              <a:buFont typeface="Wingdings" pitchFamily="2" charset="2"/>
              <a:buChar char="ü"/>
            </a:pPr>
            <a:r>
              <a:rPr kumimoji="1" lang="en-US" altLang="zh-CN" sz="2800" u="sng" dirty="0" smtClean="0">
                <a:solidFill>
                  <a:srgbClr val="0000FF"/>
                </a:solidFill>
                <a:latin typeface="Arial" pitchFamily="34" charset="0"/>
                <a:ea typeface="楷体_GB2312" pitchFamily="49" charset="-122"/>
                <a:cs typeface="Arial" pitchFamily="34" charset="0"/>
              </a:rPr>
              <a:t>Bladder and bowel dysfunction</a:t>
            </a:r>
            <a:endParaRPr kumimoji="1" lang="zh-CN" altLang="en-US" sz="2800" u="sng" dirty="0">
              <a:solidFill>
                <a:srgbClr val="0000FF"/>
              </a:solidFill>
              <a:latin typeface="Arial" pitchFamily="34" charset="0"/>
              <a:ea typeface="楷体_GB2312" pitchFamily="49" charset="-122"/>
              <a:cs typeface="Arial" pitchFamily="34" charset="0"/>
            </a:endParaRPr>
          </a:p>
          <a:p>
            <a:pPr algn="just">
              <a:buSzPct val="75000"/>
              <a:buFont typeface="Wingdings" pitchFamily="2" charset="2"/>
              <a:buChar char="ü"/>
            </a:pPr>
            <a:r>
              <a:rPr kumimoji="1" lang="en-US" altLang="zh-CN" sz="2800" dirty="0" smtClean="0">
                <a:latin typeface="Arial" pitchFamily="34" charset="0"/>
                <a:ea typeface="楷体_GB2312" pitchFamily="49" charset="-122"/>
                <a:cs typeface="Arial" pitchFamily="34" charset="0"/>
              </a:rPr>
              <a:t>Fatigue</a:t>
            </a:r>
            <a:endParaRPr kumimoji="1" lang="zh-CN" altLang="en-US" sz="2800" dirty="0">
              <a:latin typeface="Arial" pitchFamily="34" charset="0"/>
              <a:ea typeface="楷体_GB2312" pitchFamily="49" charset="-122"/>
              <a:cs typeface="Arial" pitchFamily="34" charset="0"/>
            </a:endParaRPr>
          </a:p>
          <a:p>
            <a:pPr algn="just">
              <a:buSzPct val="75000"/>
              <a:buFont typeface="Wingdings" pitchFamily="2" charset="2"/>
              <a:buChar char="ü"/>
            </a:pPr>
            <a:r>
              <a:rPr kumimoji="1" lang="en-US" altLang="zh-CN" sz="2800" dirty="0" smtClean="0">
                <a:latin typeface="Arial" pitchFamily="34" charset="0"/>
                <a:ea typeface="楷体_GB2312" pitchFamily="49" charset="-122"/>
                <a:cs typeface="Arial" pitchFamily="34" charset="0"/>
              </a:rPr>
              <a:t>Tremor</a:t>
            </a:r>
            <a:endParaRPr kumimoji="1" lang="zh-CN" altLang="en-US" sz="2800" dirty="0">
              <a:latin typeface="Arial" pitchFamily="34" charset="0"/>
              <a:ea typeface="楷体_GB2312" pitchFamily="49" charset="-122"/>
              <a:cs typeface="Arial" pitchFamily="34" charset="0"/>
            </a:endParaRPr>
          </a:p>
          <a:p>
            <a:pPr algn="just">
              <a:buSzPct val="75000"/>
              <a:buFont typeface="Wingdings" pitchFamily="2" charset="2"/>
              <a:buChar char="ü"/>
            </a:pPr>
            <a:r>
              <a:rPr kumimoji="1" lang="en-US" altLang="zh-CN" sz="2800" dirty="0" smtClean="0">
                <a:latin typeface="Arial" pitchFamily="34" charset="0"/>
                <a:ea typeface="楷体_GB2312" pitchFamily="49" charset="-122"/>
                <a:cs typeface="Arial" pitchFamily="34" charset="0"/>
              </a:rPr>
              <a:t>Psychic and emotional problem</a:t>
            </a:r>
            <a:endParaRPr kumimoji="1" lang="zh-CN" altLang="en-US" sz="2800" dirty="0">
              <a:latin typeface="Arial" pitchFamily="34" charset="0"/>
              <a:ea typeface="楷体_GB2312" pitchFamily="49" charset="-122"/>
              <a:cs typeface="Arial" pitchFamily="34" charset="0"/>
            </a:endParaRPr>
          </a:p>
        </p:txBody>
      </p:sp>
      <p:sp>
        <p:nvSpPr>
          <p:cNvPr id="6" name="AutoShape 10"/>
          <p:cNvSpPr>
            <a:spLocks/>
          </p:cNvSpPr>
          <p:nvPr/>
        </p:nvSpPr>
        <p:spPr bwMode="auto">
          <a:xfrm>
            <a:off x="3923928" y="4149080"/>
            <a:ext cx="3929090" cy="2428892"/>
          </a:xfrm>
          <a:prstGeom prst="accentBorderCallout2">
            <a:avLst>
              <a:gd name="adj1" fmla="val 4671"/>
              <a:gd name="adj2" fmla="val -2037"/>
              <a:gd name="adj3" fmla="val 4671"/>
              <a:gd name="adj4" fmla="val -8648"/>
              <a:gd name="adj5" fmla="val -27171"/>
              <a:gd name="adj6" fmla="val 6924"/>
            </a:avLst>
          </a:prstGeom>
          <a:solidFill>
            <a:srgbClr val="FFFFCC"/>
          </a:solidFill>
          <a:ln w="25400">
            <a:solidFill>
              <a:srgbClr val="008000"/>
            </a:solidFill>
            <a:miter lim="800000"/>
            <a:headEnd/>
            <a:tailEnd/>
          </a:ln>
          <a:effectLst/>
        </p:spPr>
        <p:txBody>
          <a:bodyPr/>
          <a:lstStyle/>
          <a:p>
            <a:pPr>
              <a:buSzPct val="75000"/>
              <a:buFont typeface="Wingdings" pitchFamily="2" charset="2"/>
              <a:buChar char="ü"/>
            </a:pPr>
            <a:r>
              <a:rPr kumimoji="1" lang="en-US" altLang="zh-CN" sz="2000" dirty="0" smtClean="0">
                <a:latin typeface="Arial" pitchFamily="34" charset="0"/>
                <a:ea typeface="楷体_GB2312" pitchFamily="49" charset="-122"/>
                <a:cs typeface="Arial" pitchFamily="34" charset="0"/>
              </a:rPr>
              <a:t> Treatment of constipation includes </a:t>
            </a:r>
            <a:r>
              <a:rPr kumimoji="1" lang="en-US" altLang="zh-CN" sz="2000" u="sng" dirty="0" smtClean="0">
                <a:solidFill>
                  <a:srgbClr val="0000FF"/>
                </a:solidFill>
                <a:latin typeface="Arial" pitchFamily="34" charset="0"/>
                <a:ea typeface="楷体_GB2312" pitchFamily="49" charset="-122"/>
                <a:cs typeface="Arial" pitchFamily="34" charset="0"/>
              </a:rPr>
              <a:t>high-fiber diets and fluids</a:t>
            </a:r>
            <a:r>
              <a:rPr kumimoji="1" lang="en-US" altLang="zh-CN" sz="2000" dirty="0" smtClean="0">
                <a:latin typeface="Arial" pitchFamily="34" charset="0"/>
                <a:ea typeface="楷体_GB2312" pitchFamily="49" charset="-122"/>
                <a:cs typeface="Arial" pitchFamily="34" charset="0"/>
              </a:rPr>
              <a:t>. </a:t>
            </a:r>
            <a:r>
              <a:rPr lang="en-US" sz="2000" u="sng" dirty="0" smtClean="0">
                <a:solidFill>
                  <a:srgbClr val="0000FF"/>
                </a:solidFill>
              </a:rPr>
              <a:t>Laxatives</a:t>
            </a:r>
            <a:r>
              <a:rPr lang="en-US" sz="2000" dirty="0" smtClean="0"/>
              <a:t> or </a:t>
            </a:r>
            <a:r>
              <a:rPr lang="en-US" sz="2000" u="sng" dirty="0" smtClean="0">
                <a:solidFill>
                  <a:srgbClr val="0000FF"/>
                </a:solidFill>
              </a:rPr>
              <a:t>intermittent enema</a:t>
            </a:r>
            <a:r>
              <a:rPr lang="en-US" sz="2000" dirty="0" smtClean="0"/>
              <a:t> may help.</a:t>
            </a:r>
          </a:p>
          <a:p>
            <a:pPr>
              <a:buSzPct val="75000"/>
              <a:buFont typeface="Wingdings" pitchFamily="2" charset="2"/>
              <a:buChar char="ü"/>
            </a:pPr>
            <a:endParaRPr kumimoji="1" lang="zh-CN" altLang="en-US" sz="2000" dirty="0">
              <a:latin typeface="Arial" pitchFamily="34" charset="0"/>
              <a:ea typeface="楷体_GB2312" pitchFamily="49" charset="-122"/>
              <a:cs typeface="Arial" pitchFamily="34" charset="0"/>
            </a:endParaRPr>
          </a:p>
        </p:txBody>
      </p:sp>
      <p:sp>
        <p:nvSpPr>
          <p:cNvPr id="7" name="AutoShape 34"/>
          <p:cNvSpPr>
            <a:spLocks noChangeArrowheads="1"/>
          </p:cNvSpPr>
          <p:nvPr/>
        </p:nvSpPr>
        <p:spPr bwMode="auto">
          <a:xfrm>
            <a:off x="719139" y="762000"/>
            <a:ext cx="4233862" cy="650875"/>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Therapy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7" name="Rectangle 3"/>
          <p:cNvSpPr>
            <a:spLocks noGrp="1" noChangeArrowheads="1"/>
          </p:cNvSpPr>
          <p:nvPr>
            <p:ph idx="1"/>
          </p:nvPr>
        </p:nvSpPr>
        <p:spPr>
          <a:noFill/>
        </p:spPr>
        <p:txBody>
          <a:bodyPr>
            <a:normAutofit/>
          </a:bodyPr>
          <a:lstStyle/>
          <a:p>
            <a:pPr algn="just">
              <a:buSzPct val="75000"/>
              <a:buFont typeface="Wingdings" pitchFamily="2" charset="2"/>
              <a:buChar char="l"/>
            </a:pPr>
            <a:r>
              <a:rPr kumimoji="1" lang="zh-CN" altLang="en-US" sz="2800" dirty="0" smtClean="0">
                <a:latin typeface="Arial" pitchFamily="34" charset="0"/>
                <a:ea typeface="楷体_GB2312" pitchFamily="49" charset="-122"/>
                <a:cs typeface="Arial" pitchFamily="34" charset="0"/>
              </a:rPr>
              <a:t> </a:t>
            </a:r>
            <a:r>
              <a:rPr kumimoji="1" lang="en-US" altLang="zh-CN" sz="2800" dirty="0" smtClean="0">
                <a:latin typeface="Arial" pitchFamily="34" charset="0"/>
                <a:ea typeface="楷体_GB2312" pitchFamily="49" charset="-122"/>
                <a:cs typeface="Arial" pitchFamily="34" charset="0"/>
              </a:rPr>
              <a:t>Symptomatic therapy</a:t>
            </a:r>
            <a:endParaRPr kumimoji="1" lang="zh-CN" altLang="en-US" sz="2800" dirty="0">
              <a:latin typeface="Arial" pitchFamily="34" charset="0"/>
              <a:ea typeface="楷体_GB2312" pitchFamily="49" charset="-122"/>
              <a:cs typeface="Arial" pitchFamily="34" charset="0"/>
            </a:endParaRPr>
          </a:p>
          <a:p>
            <a:pPr algn="just">
              <a:buSzPct val="75000"/>
              <a:buFont typeface="Wingdings" pitchFamily="2" charset="2"/>
              <a:buChar char="ü"/>
            </a:pPr>
            <a:r>
              <a:rPr kumimoji="1" lang="en-US" altLang="zh-CN" sz="2800" dirty="0" smtClean="0">
                <a:latin typeface="Arial" pitchFamily="34" charset="0"/>
                <a:ea typeface="楷体_GB2312" pitchFamily="49" charset="-122"/>
                <a:cs typeface="Arial" pitchFamily="34" charset="0"/>
              </a:rPr>
              <a:t>Spasms and spasticity</a:t>
            </a:r>
            <a:endParaRPr kumimoji="1" lang="zh-CN" altLang="en-US" sz="2800" dirty="0">
              <a:latin typeface="Arial" pitchFamily="34" charset="0"/>
              <a:ea typeface="楷体_GB2312" pitchFamily="49" charset="-122"/>
              <a:cs typeface="Arial" pitchFamily="34" charset="0"/>
            </a:endParaRPr>
          </a:p>
          <a:p>
            <a:pPr algn="just">
              <a:buSzPct val="75000"/>
              <a:buFont typeface="Wingdings" pitchFamily="2" charset="2"/>
              <a:buChar char="ü"/>
            </a:pPr>
            <a:r>
              <a:rPr kumimoji="1" lang="en-US" altLang="zh-CN" sz="2800" dirty="0" smtClean="0">
                <a:latin typeface="Arial" pitchFamily="34" charset="0"/>
                <a:ea typeface="楷体_GB2312" pitchFamily="49" charset="-122"/>
                <a:cs typeface="Arial" pitchFamily="34" charset="0"/>
              </a:rPr>
              <a:t>Bladder and bowel dysfunction</a:t>
            </a:r>
            <a:endParaRPr kumimoji="1" lang="zh-CN" altLang="en-US" sz="2800" dirty="0">
              <a:latin typeface="Arial" pitchFamily="34" charset="0"/>
              <a:ea typeface="楷体_GB2312" pitchFamily="49" charset="-122"/>
              <a:cs typeface="Arial" pitchFamily="34" charset="0"/>
            </a:endParaRPr>
          </a:p>
          <a:p>
            <a:pPr algn="just">
              <a:buSzPct val="75000"/>
              <a:buFont typeface="Wingdings" pitchFamily="2" charset="2"/>
              <a:buChar char="ü"/>
            </a:pPr>
            <a:r>
              <a:rPr kumimoji="1" lang="en-US" altLang="zh-CN" sz="2800" u="sng" dirty="0" smtClean="0">
                <a:solidFill>
                  <a:srgbClr val="0000FF"/>
                </a:solidFill>
                <a:latin typeface="Arial" pitchFamily="34" charset="0"/>
                <a:ea typeface="楷体_GB2312" pitchFamily="49" charset="-122"/>
                <a:cs typeface="Arial" pitchFamily="34" charset="0"/>
              </a:rPr>
              <a:t>Fatigue</a:t>
            </a:r>
            <a:endParaRPr kumimoji="1" lang="zh-CN" altLang="en-US" sz="2800" u="sng" dirty="0">
              <a:solidFill>
                <a:srgbClr val="0000FF"/>
              </a:solidFill>
              <a:latin typeface="Arial" pitchFamily="34" charset="0"/>
              <a:ea typeface="楷体_GB2312" pitchFamily="49" charset="-122"/>
              <a:cs typeface="Arial" pitchFamily="34" charset="0"/>
            </a:endParaRPr>
          </a:p>
          <a:p>
            <a:pPr algn="just">
              <a:buSzPct val="75000"/>
              <a:buFont typeface="Wingdings" pitchFamily="2" charset="2"/>
              <a:buChar char="ü"/>
            </a:pPr>
            <a:r>
              <a:rPr kumimoji="1" lang="en-US" altLang="zh-CN" sz="2800" dirty="0" smtClean="0">
                <a:latin typeface="Arial" pitchFamily="34" charset="0"/>
                <a:ea typeface="楷体_GB2312" pitchFamily="49" charset="-122"/>
                <a:cs typeface="Arial" pitchFamily="34" charset="0"/>
              </a:rPr>
              <a:t>Tremor</a:t>
            </a:r>
            <a:endParaRPr kumimoji="1" lang="zh-CN" altLang="en-US" sz="2800" dirty="0">
              <a:latin typeface="Arial" pitchFamily="34" charset="0"/>
              <a:ea typeface="楷体_GB2312" pitchFamily="49" charset="-122"/>
              <a:cs typeface="Arial" pitchFamily="34" charset="0"/>
            </a:endParaRPr>
          </a:p>
          <a:p>
            <a:pPr algn="just">
              <a:buSzPct val="75000"/>
              <a:buFont typeface="Wingdings" pitchFamily="2" charset="2"/>
              <a:buChar char="ü"/>
            </a:pPr>
            <a:r>
              <a:rPr kumimoji="1" lang="en-US" altLang="zh-CN" sz="2800" dirty="0" smtClean="0">
                <a:latin typeface="Arial" pitchFamily="34" charset="0"/>
                <a:ea typeface="楷体_GB2312" pitchFamily="49" charset="-122"/>
                <a:cs typeface="Arial" pitchFamily="34" charset="0"/>
              </a:rPr>
              <a:t>Psychic and emotional problem</a:t>
            </a:r>
            <a:endParaRPr kumimoji="1" lang="zh-CN" altLang="en-US" sz="2800" dirty="0">
              <a:latin typeface="Arial" pitchFamily="34" charset="0"/>
              <a:ea typeface="楷体_GB2312" pitchFamily="49" charset="-122"/>
              <a:cs typeface="Arial" pitchFamily="34" charset="0"/>
            </a:endParaRPr>
          </a:p>
        </p:txBody>
      </p:sp>
      <p:sp>
        <p:nvSpPr>
          <p:cNvPr id="5" name="AutoShape 10"/>
          <p:cNvSpPr>
            <a:spLocks/>
          </p:cNvSpPr>
          <p:nvPr/>
        </p:nvSpPr>
        <p:spPr bwMode="auto">
          <a:xfrm>
            <a:off x="3473450" y="3861048"/>
            <a:ext cx="4000496" cy="2447925"/>
          </a:xfrm>
          <a:prstGeom prst="accentBorderCallout2">
            <a:avLst>
              <a:gd name="adj1" fmla="val 4671"/>
              <a:gd name="adj2" fmla="val -2037"/>
              <a:gd name="adj3" fmla="val 4671"/>
              <a:gd name="adj4" fmla="val -8648"/>
              <a:gd name="adj5" fmla="val 845"/>
              <a:gd name="adj6" fmla="val -25774"/>
            </a:avLst>
          </a:prstGeom>
          <a:solidFill>
            <a:srgbClr val="FFFFCC"/>
          </a:solidFill>
          <a:ln w="25400">
            <a:solidFill>
              <a:srgbClr val="008000"/>
            </a:solidFill>
            <a:miter lim="800000"/>
            <a:headEnd/>
            <a:tailEnd/>
          </a:ln>
          <a:effectLst/>
        </p:spPr>
        <p:txBody>
          <a:bodyPr/>
          <a:lstStyle/>
          <a:p>
            <a:pPr>
              <a:buSzPct val="75000"/>
              <a:buFont typeface="Wingdings" pitchFamily="2" charset="2"/>
              <a:buChar char="ü"/>
            </a:pPr>
            <a:r>
              <a:rPr kumimoji="1" lang="en-US" altLang="zh-CN" sz="2000" dirty="0" smtClean="0">
                <a:latin typeface="Arial" pitchFamily="34" charset="0"/>
                <a:ea typeface="楷体_GB2312" pitchFamily="49" charset="-122"/>
                <a:cs typeface="Arial" pitchFamily="34" charset="0"/>
              </a:rPr>
              <a:t> </a:t>
            </a:r>
            <a:r>
              <a:rPr kumimoji="1" lang="en-US" altLang="zh-CN" sz="2000" u="sng" dirty="0" smtClean="0">
                <a:solidFill>
                  <a:srgbClr val="0000FF"/>
                </a:solidFill>
                <a:latin typeface="Arial" pitchFamily="34" charset="0"/>
                <a:ea typeface="楷体_GB2312" pitchFamily="49" charset="-122"/>
                <a:cs typeface="Arial" pitchFamily="34" charset="0"/>
              </a:rPr>
              <a:t>assistive devices</a:t>
            </a:r>
            <a:r>
              <a:rPr kumimoji="1" lang="en-US" altLang="zh-CN" sz="2000" dirty="0" smtClean="0">
                <a:latin typeface="Arial" pitchFamily="34" charset="0"/>
                <a:ea typeface="楷体_GB2312" pitchFamily="49" charset="-122"/>
                <a:cs typeface="Arial" pitchFamily="34" charset="0"/>
              </a:rPr>
              <a:t>.</a:t>
            </a:r>
          </a:p>
          <a:p>
            <a:pPr>
              <a:buSzPct val="75000"/>
              <a:buFont typeface="Wingdings" pitchFamily="2" charset="2"/>
              <a:buChar char="ü"/>
            </a:pPr>
            <a:r>
              <a:rPr kumimoji="1" lang="en-US" altLang="zh-CN" sz="2000" dirty="0" smtClean="0">
                <a:latin typeface="Arial" pitchFamily="34" charset="0"/>
                <a:ea typeface="楷体_GB2312" pitchFamily="49" charset="-122"/>
                <a:cs typeface="Arial" pitchFamily="34" charset="0"/>
              </a:rPr>
              <a:t> Effective medications include </a:t>
            </a:r>
            <a:r>
              <a:rPr kumimoji="1" lang="en-US" altLang="zh-CN" sz="2000" u="sng" dirty="0" err="1" smtClean="0">
                <a:solidFill>
                  <a:srgbClr val="0000FF"/>
                </a:solidFill>
                <a:latin typeface="Arial" pitchFamily="34" charset="0"/>
                <a:ea typeface="楷体_GB2312" pitchFamily="49" charset="-122"/>
                <a:cs typeface="Arial" pitchFamily="34" charset="0"/>
              </a:rPr>
              <a:t>amantadine</a:t>
            </a:r>
            <a:r>
              <a:rPr kumimoji="1" lang="en-US" altLang="zh-CN" sz="2000" dirty="0" smtClean="0">
                <a:latin typeface="Arial" pitchFamily="34" charset="0"/>
                <a:ea typeface="楷体_GB2312" pitchFamily="49" charset="-122"/>
                <a:cs typeface="Arial" pitchFamily="34" charset="0"/>
              </a:rPr>
              <a:t>(200 mg/d), </a:t>
            </a:r>
            <a:r>
              <a:rPr lang="en-US" sz="2000" u="sng" dirty="0" err="1" smtClean="0">
                <a:solidFill>
                  <a:srgbClr val="0000FF"/>
                </a:solidFill>
              </a:rPr>
              <a:t>modafinil</a:t>
            </a:r>
            <a:r>
              <a:rPr kumimoji="1" lang="en-US" altLang="zh-CN" sz="2000" dirty="0" smtClean="0">
                <a:latin typeface="Arial" pitchFamily="34" charset="0"/>
                <a:ea typeface="楷体_GB2312" pitchFamily="49" charset="-122"/>
                <a:cs typeface="Arial" pitchFamily="34" charset="0"/>
              </a:rPr>
              <a:t> (100-400 mg/d) .</a:t>
            </a:r>
            <a:endParaRPr kumimoji="1" lang="zh-CN" altLang="en-US" sz="2000" dirty="0">
              <a:latin typeface="Arial" pitchFamily="34" charset="0"/>
              <a:ea typeface="楷体_GB2312" pitchFamily="49" charset="-122"/>
              <a:cs typeface="Arial" pitchFamily="34" charset="0"/>
            </a:endParaRPr>
          </a:p>
        </p:txBody>
      </p:sp>
      <p:sp>
        <p:nvSpPr>
          <p:cNvPr id="6" name="AutoShape 34"/>
          <p:cNvSpPr>
            <a:spLocks noChangeArrowheads="1"/>
          </p:cNvSpPr>
          <p:nvPr/>
        </p:nvSpPr>
        <p:spPr bwMode="auto">
          <a:xfrm>
            <a:off x="719139" y="762000"/>
            <a:ext cx="4233862" cy="650875"/>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Therapy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7" name="Rectangle 3"/>
          <p:cNvSpPr>
            <a:spLocks noGrp="1" noChangeArrowheads="1"/>
          </p:cNvSpPr>
          <p:nvPr>
            <p:ph idx="1"/>
          </p:nvPr>
        </p:nvSpPr>
        <p:spPr>
          <a:noFill/>
        </p:spPr>
        <p:txBody>
          <a:bodyPr>
            <a:normAutofit/>
          </a:bodyPr>
          <a:lstStyle/>
          <a:p>
            <a:pPr algn="just">
              <a:buSzPct val="75000"/>
              <a:buFont typeface="Wingdings" pitchFamily="2" charset="2"/>
              <a:buChar char="l"/>
            </a:pPr>
            <a:r>
              <a:rPr kumimoji="1" lang="zh-CN" altLang="en-US" sz="2800" dirty="0" smtClean="0">
                <a:latin typeface="Arial" pitchFamily="34" charset="0"/>
                <a:ea typeface="楷体_GB2312" pitchFamily="49" charset="-122"/>
                <a:cs typeface="Arial" pitchFamily="34" charset="0"/>
              </a:rPr>
              <a:t> </a:t>
            </a:r>
            <a:r>
              <a:rPr kumimoji="1" lang="en-US" altLang="zh-CN" sz="2800" dirty="0" smtClean="0">
                <a:latin typeface="Arial" pitchFamily="34" charset="0"/>
                <a:ea typeface="楷体_GB2312" pitchFamily="49" charset="-122"/>
                <a:cs typeface="Arial" pitchFamily="34" charset="0"/>
              </a:rPr>
              <a:t>Symptomatic therapy</a:t>
            </a:r>
            <a:endParaRPr kumimoji="1" lang="zh-CN" altLang="en-US" sz="2800" dirty="0">
              <a:latin typeface="Arial" pitchFamily="34" charset="0"/>
              <a:ea typeface="楷体_GB2312" pitchFamily="49" charset="-122"/>
              <a:cs typeface="Arial" pitchFamily="34" charset="0"/>
            </a:endParaRPr>
          </a:p>
          <a:p>
            <a:pPr algn="just">
              <a:buSzPct val="75000"/>
              <a:buFont typeface="Wingdings" pitchFamily="2" charset="2"/>
              <a:buChar char="ü"/>
            </a:pPr>
            <a:r>
              <a:rPr kumimoji="1" lang="en-US" altLang="zh-CN" sz="2800" dirty="0" smtClean="0">
                <a:latin typeface="Arial" pitchFamily="34" charset="0"/>
                <a:ea typeface="楷体_GB2312" pitchFamily="49" charset="-122"/>
                <a:cs typeface="Arial" pitchFamily="34" charset="0"/>
              </a:rPr>
              <a:t>Spasms and spasticity</a:t>
            </a:r>
            <a:endParaRPr kumimoji="1" lang="zh-CN" altLang="en-US" sz="2800" dirty="0">
              <a:latin typeface="Arial" pitchFamily="34" charset="0"/>
              <a:ea typeface="楷体_GB2312" pitchFamily="49" charset="-122"/>
              <a:cs typeface="Arial" pitchFamily="34" charset="0"/>
            </a:endParaRPr>
          </a:p>
          <a:p>
            <a:pPr algn="just">
              <a:buSzPct val="75000"/>
              <a:buFont typeface="Wingdings" pitchFamily="2" charset="2"/>
              <a:buChar char="ü"/>
            </a:pPr>
            <a:r>
              <a:rPr kumimoji="1" lang="en-US" altLang="zh-CN" sz="2800" dirty="0" smtClean="0">
                <a:latin typeface="Arial" pitchFamily="34" charset="0"/>
                <a:ea typeface="楷体_GB2312" pitchFamily="49" charset="-122"/>
                <a:cs typeface="Arial" pitchFamily="34" charset="0"/>
              </a:rPr>
              <a:t>Bladder and bowel dysfunction</a:t>
            </a:r>
            <a:endParaRPr kumimoji="1" lang="zh-CN" altLang="en-US" sz="2800" dirty="0">
              <a:latin typeface="Arial" pitchFamily="34" charset="0"/>
              <a:ea typeface="楷体_GB2312" pitchFamily="49" charset="-122"/>
              <a:cs typeface="Arial" pitchFamily="34" charset="0"/>
            </a:endParaRPr>
          </a:p>
          <a:p>
            <a:pPr algn="just">
              <a:buSzPct val="75000"/>
              <a:buFont typeface="Wingdings" pitchFamily="2" charset="2"/>
              <a:buChar char="ü"/>
            </a:pPr>
            <a:r>
              <a:rPr kumimoji="1" lang="en-US" altLang="zh-CN" sz="2800" dirty="0" smtClean="0">
                <a:latin typeface="Arial" pitchFamily="34" charset="0"/>
                <a:ea typeface="楷体_GB2312" pitchFamily="49" charset="-122"/>
                <a:cs typeface="Arial" pitchFamily="34" charset="0"/>
              </a:rPr>
              <a:t>Fatigue</a:t>
            </a:r>
            <a:endParaRPr kumimoji="1" lang="zh-CN" altLang="en-US" sz="2800" dirty="0">
              <a:latin typeface="Arial" pitchFamily="34" charset="0"/>
              <a:ea typeface="楷体_GB2312" pitchFamily="49" charset="-122"/>
              <a:cs typeface="Arial" pitchFamily="34" charset="0"/>
            </a:endParaRPr>
          </a:p>
          <a:p>
            <a:pPr algn="just">
              <a:buSzPct val="75000"/>
              <a:buFont typeface="Wingdings" pitchFamily="2" charset="2"/>
              <a:buChar char="ü"/>
            </a:pPr>
            <a:r>
              <a:rPr kumimoji="1" lang="en-US" altLang="zh-CN" sz="2800" u="sng" dirty="0" smtClean="0">
                <a:solidFill>
                  <a:srgbClr val="0000FF"/>
                </a:solidFill>
                <a:latin typeface="Arial" pitchFamily="34" charset="0"/>
                <a:ea typeface="楷体_GB2312" pitchFamily="49" charset="-122"/>
                <a:cs typeface="Arial" pitchFamily="34" charset="0"/>
              </a:rPr>
              <a:t>Tremor</a:t>
            </a:r>
            <a:endParaRPr kumimoji="1" lang="zh-CN" altLang="en-US" sz="2800" u="sng" dirty="0">
              <a:solidFill>
                <a:srgbClr val="0000FF"/>
              </a:solidFill>
              <a:latin typeface="Arial" pitchFamily="34" charset="0"/>
              <a:ea typeface="楷体_GB2312" pitchFamily="49" charset="-122"/>
              <a:cs typeface="Arial" pitchFamily="34" charset="0"/>
            </a:endParaRPr>
          </a:p>
          <a:p>
            <a:pPr algn="just">
              <a:buSzPct val="75000"/>
              <a:buFont typeface="Wingdings" pitchFamily="2" charset="2"/>
              <a:buChar char="ü"/>
            </a:pPr>
            <a:r>
              <a:rPr kumimoji="1" lang="en-US" altLang="zh-CN" sz="2800" dirty="0" smtClean="0">
                <a:latin typeface="Arial" pitchFamily="34" charset="0"/>
                <a:ea typeface="楷体_GB2312" pitchFamily="49" charset="-122"/>
                <a:cs typeface="Arial" pitchFamily="34" charset="0"/>
              </a:rPr>
              <a:t>Psychic and emotional problem</a:t>
            </a:r>
            <a:endParaRPr kumimoji="1" lang="zh-CN" altLang="en-US" sz="2800" dirty="0">
              <a:latin typeface="Arial" pitchFamily="34" charset="0"/>
              <a:ea typeface="楷体_GB2312" pitchFamily="49" charset="-122"/>
              <a:cs typeface="Arial" pitchFamily="34" charset="0"/>
            </a:endParaRPr>
          </a:p>
        </p:txBody>
      </p:sp>
      <p:sp>
        <p:nvSpPr>
          <p:cNvPr id="5" name="AutoShape 10"/>
          <p:cNvSpPr>
            <a:spLocks/>
          </p:cNvSpPr>
          <p:nvPr/>
        </p:nvSpPr>
        <p:spPr bwMode="auto">
          <a:xfrm>
            <a:off x="2987824" y="3789040"/>
            <a:ext cx="4000528" cy="2857520"/>
          </a:xfrm>
          <a:prstGeom prst="accentBorderCallout2">
            <a:avLst>
              <a:gd name="adj1" fmla="val 4671"/>
              <a:gd name="adj2" fmla="val -2037"/>
              <a:gd name="adj3" fmla="val 4671"/>
              <a:gd name="adj4" fmla="val -8648"/>
              <a:gd name="adj5" fmla="val 20041"/>
              <a:gd name="adj6" fmla="val -24822"/>
            </a:avLst>
          </a:prstGeom>
          <a:solidFill>
            <a:srgbClr val="FFFFCC"/>
          </a:solidFill>
          <a:ln w="25400">
            <a:solidFill>
              <a:srgbClr val="008000"/>
            </a:solidFill>
            <a:miter lim="800000"/>
            <a:headEnd/>
            <a:tailEnd/>
          </a:ln>
          <a:effectLst/>
        </p:spPr>
        <p:txBody>
          <a:bodyPr/>
          <a:lstStyle/>
          <a:p>
            <a:pPr>
              <a:buSzPct val="75000"/>
              <a:buFont typeface="Wingdings" pitchFamily="2" charset="2"/>
              <a:buChar char="ü"/>
            </a:pPr>
            <a:r>
              <a:rPr kumimoji="1" lang="en-US" altLang="zh-CN" sz="2000" dirty="0" smtClean="0">
                <a:solidFill>
                  <a:srgbClr val="0000FF"/>
                </a:solidFill>
                <a:latin typeface="Arial" pitchFamily="34" charset="0"/>
                <a:ea typeface="楷体_GB2312" pitchFamily="49" charset="-122"/>
                <a:cs typeface="Arial" pitchFamily="34" charset="0"/>
              </a:rPr>
              <a:t> </a:t>
            </a:r>
            <a:r>
              <a:rPr kumimoji="1" lang="en-US" altLang="zh-CN" sz="2000" u="sng" dirty="0" smtClean="0">
                <a:solidFill>
                  <a:srgbClr val="0000FF"/>
                </a:solidFill>
                <a:latin typeface="Arial" pitchFamily="34" charset="0"/>
                <a:ea typeface="楷体_GB2312" pitchFamily="49" charset="-122"/>
                <a:cs typeface="Arial" pitchFamily="34" charset="0"/>
              </a:rPr>
              <a:t>Wrist weights</a:t>
            </a:r>
            <a:r>
              <a:rPr kumimoji="1" lang="en-US" altLang="zh-CN" sz="2000" dirty="0" smtClean="0">
                <a:solidFill>
                  <a:srgbClr val="0000FF"/>
                </a:solidFill>
                <a:latin typeface="Arial" pitchFamily="34" charset="0"/>
                <a:ea typeface="楷体_GB2312" pitchFamily="49" charset="-122"/>
                <a:cs typeface="Arial" pitchFamily="34" charset="0"/>
              </a:rPr>
              <a:t> occasionally reduce tremor in the arm or hand.</a:t>
            </a:r>
          </a:p>
          <a:p>
            <a:pPr>
              <a:buSzPct val="75000"/>
              <a:buFont typeface="Wingdings" pitchFamily="2" charset="2"/>
              <a:buChar char="ü"/>
            </a:pPr>
            <a:r>
              <a:rPr kumimoji="1" lang="en-US" altLang="zh-CN" sz="2000" dirty="0" smtClean="0">
                <a:solidFill>
                  <a:srgbClr val="0000FF"/>
                </a:solidFill>
                <a:latin typeface="Arial" pitchFamily="34" charset="0"/>
                <a:ea typeface="楷体_GB2312" pitchFamily="49" charset="-122"/>
                <a:cs typeface="Arial" pitchFamily="34" charset="0"/>
              </a:rPr>
              <a:t> </a:t>
            </a:r>
            <a:r>
              <a:rPr kumimoji="1" lang="en-US" altLang="zh-CN" sz="2000" u="sng" dirty="0" err="1" smtClean="0">
                <a:solidFill>
                  <a:srgbClr val="0000FF"/>
                </a:solidFill>
                <a:latin typeface="Arial" pitchFamily="34" charset="0"/>
                <a:ea typeface="楷体_GB2312" pitchFamily="49" charset="-122"/>
                <a:cs typeface="Arial" pitchFamily="34" charset="0"/>
              </a:rPr>
              <a:t>Thalamotomy</a:t>
            </a:r>
            <a:r>
              <a:rPr kumimoji="1" lang="en-US" altLang="zh-CN" sz="2000" u="sng" dirty="0" smtClean="0">
                <a:solidFill>
                  <a:srgbClr val="0000FF"/>
                </a:solidFill>
                <a:latin typeface="Arial" pitchFamily="34" charset="0"/>
                <a:ea typeface="楷体_GB2312" pitchFamily="49" charset="-122"/>
                <a:cs typeface="Arial" pitchFamily="34" charset="0"/>
              </a:rPr>
              <a:t> or deep-brain stimulation has been tried  with mixed success.</a:t>
            </a:r>
          </a:p>
          <a:p>
            <a:pPr>
              <a:buSzPct val="75000"/>
              <a:buFont typeface="Wingdings" pitchFamily="2" charset="2"/>
              <a:buChar char="ü"/>
            </a:pPr>
            <a:r>
              <a:rPr kumimoji="1" lang="en-US" altLang="zh-CN" sz="2000" u="sng" dirty="0" smtClean="0">
                <a:solidFill>
                  <a:srgbClr val="0000FF"/>
                </a:solidFill>
                <a:latin typeface="Arial" pitchFamily="34" charset="0"/>
                <a:ea typeface="楷体_GB2312" pitchFamily="49" charset="-122"/>
                <a:cs typeface="Arial" pitchFamily="34" charset="0"/>
              </a:rPr>
              <a:t> </a:t>
            </a:r>
            <a:r>
              <a:rPr kumimoji="1" lang="en-US" altLang="zh-CN" sz="2000" u="sng" dirty="0" err="1" smtClean="0">
                <a:solidFill>
                  <a:srgbClr val="0000FF"/>
                </a:solidFill>
                <a:latin typeface="Arial" pitchFamily="34" charset="0"/>
                <a:ea typeface="楷体_GB2312" pitchFamily="49" charset="-122"/>
                <a:cs typeface="Arial" pitchFamily="34" charset="0"/>
              </a:rPr>
              <a:t>propranolol</a:t>
            </a:r>
            <a:r>
              <a:rPr kumimoji="1" lang="en-US" altLang="zh-CN" sz="2000" dirty="0" smtClean="0">
                <a:solidFill>
                  <a:srgbClr val="0000FF"/>
                </a:solidFill>
                <a:latin typeface="Arial" pitchFamily="34" charset="0"/>
                <a:ea typeface="楷体_GB2312" pitchFamily="49" charset="-122"/>
                <a:cs typeface="Arial" pitchFamily="34" charset="0"/>
              </a:rPr>
              <a:t> </a:t>
            </a:r>
            <a:r>
              <a:rPr kumimoji="1" lang="en-US" altLang="zh-CN" sz="2000" dirty="0" smtClean="0">
                <a:latin typeface="Arial" pitchFamily="34" charset="0"/>
                <a:ea typeface="楷体_GB2312" pitchFamily="49" charset="-122"/>
                <a:cs typeface="Arial" pitchFamily="34" charset="0"/>
              </a:rPr>
              <a:t>(10-20mg, </a:t>
            </a:r>
            <a:r>
              <a:rPr kumimoji="1" lang="en-US" altLang="zh-CN" sz="2000" dirty="0" err="1" smtClean="0">
                <a:latin typeface="Arial" pitchFamily="34" charset="0"/>
                <a:ea typeface="楷体_GB2312" pitchFamily="49" charset="-122"/>
                <a:cs typeface="Arial" pitchFamily="34" charset="0"/>
              </a:rPr>
              <a:t>tid</a:t>
            </a:r>
            <a:r>
              <a:rPr kumimoji="1" lang="en-US" altLang="zh-CN" sz="2000" dirty="0" smtClean="0">
                <a:latin typeface="Arial" pitchFamily="34" charset="0"/>
                <a:ea typeface="楷体_GB2312" pitchFamily="49" charset="-122"/>
                <a:cs typeface="Arial" pitchFamily="34" charset="0"/>
              </a:rPr>
              <a:t>) for intentional tremor; </a:t>
            </a:r>
            <a:r>
              <a:rPr lang="en-US" sz="2000" u="sng" dirty="0" err="1" smtClean="0">
                <a:solidFill>
                  <a:srgbClr val="0000FF"/>
                </a:solidFill>
              </a:rPr>
              <a:t>benzhexol</a:t>
            </a:r>
            <a:r>
              <a:rPr lang="en-US" sz="2000" dirty="0" smtClean="0"/>
              <a:t> </a:t>
            </a:r>
            <a:r>
              <a:rPr kumimoji="1" lang="en-US" altLang="zh-CN" sz="2000" dirty="0" smtClean="0">
                <a:latin typeface="Arial" pitchFamily="34" charset="0"/>
                <a:ea typeface="楷体_GB2312" pitchFamily="49" charset="-122"/>
                <a:cs typeface="Arial" pitchFamily="34" charset="0"/>
              </a:rPr>
              <a:t>(2mg, </a:t>
            </a:r>
            <a:r>
              <a:rPr kumimoji="1" lang="en-US" altLang="zh-CN" sz="2000" dirty="0" err="1" smtClean="0">
                <a:latin typeface="Arial" pitchFamily="34" charset="0"/>
                <a:ea typeface="楷体_GB2312" pitchFamily="49" charset="-122"/>
                <a:cs typeface="Arial" pitchFamily="34" charset="0"/>
              </a:rPr>
              <a:t>tid</a:t>
            </a:r>
            <a:r>
              <a:rPr kumimoji="1" lang="en-US" altLang="zh-CN" sz="2000" dirty="0" smtClean="0">
                <a:latin typeface="Arial" pitchFamily="34" charset="0"/>
                <a:ea typeface="楷体_GB2312" pitchFamily="49" charset="-122"/>
                <a:cs typeface="Arial" pitchFamily="34" charset="0"/>
              </a:rPr>
              <a:t>) or </a:t>
            </a:r>
            <a:r>
              <a:rPr lang="en-US" sz="2000" u="sng" dirty="0" err="1" smtClean="0">
                <a:solidFill>
                  <a:srgbClr val="0000FF"/>
                </a:solidFill>
              </a:rPr>
              <a:t>levodopa</a:t>
            </a:r>
            <a:r>
              <a:rPr lang="en-US" sz="2000" dirty="0" smtClean="0"/>
              <a:t> (250mg, </a:t>
            </a:r>
            <a:r>
              <a:rPr lang="en-US" sz="2000" dirty="0" err="1" smtClean="0"/>
              <a:t>tid</a:t>
            </a:r>
            <a:r>
              <a:rPr lang="en-US" sz="2000" dirty="0" smtClean="0"/>
              <a:t>)</a:t>
            </a:r>
            <a:r>
              <a:rPr kumimoji="1" lang="en-US" sz="2000" dirty="0" smtClean="0">
                <a:latin typeface="Arial" pitchFamily="34" charset="0"/>
                <a:ea typeface="楷体_GB2312" pitchFamily="49" charset="-122"/>
                <a:cs typeface="Arial" pitchFamily="34" charset="0"/>
              </a:rPr>
              <a:t> for static tremor.</a:t>
            </a:r>
            <a:endParaRPr kumimoji="1" lang="zh-CN" altLang="en-US" sz="2000" dirty="0">
              <a:latin typeface="Arial" pitchFamily="34" charset="0"/>
              <a:ea typeface="楷体_GB2312" pitchFamily="49" charset="-122"/>
              <a:cs typeface="Arial" pitchFamily="34" charset="0"/>
            </a:endParaRPr>
          </a:p>
        </p:txBody>
      </p:sp>
      <p:sp>
        <p:nvSpPr>
          <p:cNvPr id="6" name="AutoShape 34"/>
          <p:cNvSpPr>
            <a:spLocks noChangeArrowheads="1"/>
          </p:cNvSpPr>
          <p:nvPr/>
        </p:nvSpPr>
        <p:spPr bwMode="auto">
          <a:xfrm>
            <a:off x="719139" y="762000"/>
            <a:ext cx="4233862" cy="650875"/>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Therapy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7" name="Rectangle 3"/>
          <p:cNvSpPr>
            <a:spLocks noGrp="1" noChangeArrowheads="1"/>
          </p:cNvSpPr>
          <p:nvPr>
            <p:ph idx="1"/>
          </p:nvPr>
        </p:nvSpPr>
        <p:spPr>
          <a:noFill/>
        </p:spPr>
        <p:txBody>
          <a:bodyPr>
            <a:normAutofit/>
          </a:bodyPr>
          <a:lstStyle/>
          <a:p>
            <a:pPr algn="just">
              <a:buSzPct val="75000"/>
              <a:buFont typeface="Wingdings" pitchFamily="2" charset="2"/>
              <a:buChar char="l"/>
            </a:pPr>
            <a:r>
              <a:rPr kumimoji="1" lang="zh-CN" altLang="en-US" sz="2800" dirty="0" smtClean="0">
                <a:latin typeface="Arial" pitchFamily="34" charset="0"/>
                <a:ea typeface="楷体_GB2312" pitchFamily="49" charset="-122"/>
                <a:cs typeface="Arial" pitchFamily="34" charset="0"/>
              </a:rPr>
              <a:t> </a:t>
            </a:r>
            <a:r>
              <a:rPr kumimoji="1" lang="en-US" altLang="zh-CN" sz="2800" dirty="0" smtClean="0">
                <a:latin typeface="Arial" pitchFamily="34" charset="0"/>
                <a:ea typeface="楷体_GB2312" pitchFamily="49" charset="-122"/>
                <a:cs typeface="Arial" pitchFamily="34" charset="0"/>
              </a:rPr>
              <a:t>Symptomatic therapy</a:t>
            </a:r>
            <a:endParaRPr kumimoji="1" lang="zh-CN" altLang="en-US" sz="2800" dirty="0">
              <a:latin typeface="Arial" pitchFamily="34" charset="0"/>
              <a:ea typeface="楷体_GB2312" pitchFamily="49" charset="-122"/>
              <a:cs typeface="Arial" pitchFamily="34" charset="0"/>
            </a:endParaRPr>
          </a:p>
          <a:p>
            <a:pPr algn="just">
              <a:buSzPct val="75000"/>
              <a:buFont typeface="Wingdings" pitchFamily="2" charset="2"/>
              <a:buChar char="ü"/>
            </a:pPr>
            <a:r>
              <a:rPr kumimoji="1" lang="en-US" altLang="zh-CN" sz="2800" dirty="0" smtClean="0">
                <a:latin typeface="Arial" pitchFamily="34" charset="0"/>
                <a:ea typeface="楷体_GB2312" pitchFamily="49" charset="-122"/>
                <a:cs typeface="Arial" pitchFamily="34" charset="0"/>
              </a:rPr>
              <a:t>Spasms and spasticity</a:t>
            </a:r>
            <a:endParaRPr kumimoji="1" lang="zh-CN" altLang="en-US" sz="2800" dirty="0">
              <a:latin typeface="Arial" pitchFamily="34" charset="0"/>
              <a:ea typeface="楷体_GB2312" pitchFamily="49" charset="-122"/>
              <a:cs typeface="Arial" pitchFamily="34" charset="0"/>
            </a:endParaRPr>
          </a:p>
          <a:p>
            <a:pPr algn="just">
              <a:buSzPct val="75000"/>
              <a:buFont typeface="Wingdings" pitchFamily="2" charset="2"/>
              <a:buChar char="ü"/>
            </a:pPr>
            <a:r>
              <a:rPr kumimoji="1" lang="en-US" altLang="zh-CN" sz="2800" dirty="0" smtClean="0">
                <a:latin typeface="Arial" pitchFamily="34" charset="0"/>
                <a:ea typeface="楷体_GB2312" pitchFamily="49" charset="-122"/>
                <a:cs typeface="Arial" pitchFamily="34" charset="0"/>
              </a:rPr>
              <a:t>Bladder and bowel dysfunction</a:t>
            </a:r>
            <a:endParaRPr kumimoji="1" lang="zh-CN" altLang="en-US" sz="2800" dirty="0">
              <a:latin typeface="Arial" pitchFamily="34" charset="0"/>
              <a:ea typeface="楷体_GB2312" pitchFamily="49" charset="-122"/>
              <a:cs typeface="Arial" pitchFamily="34" charset="0"/>
            </a:endParaRPr>
          </a:p>
          <a:p>
            <a:pPr algn="just">
              <a:buSzPct val="75000"/>
              <a:buFont typeface="Wingdings" pitchFamily="2" charset="2"/>
              <a:buChar char="ü"/>
            </a:pPr>
            <a:r>
              <a:rPr kumimoji="1" lang="en-US" altLang="zh-CN" sz="2800" dirty="0" smtClean="0">
                <a:latin typeface="Arial" pitchFamily="34" charset="0"/>
                <a:ea typeface="楷体_GB2312" pitchFamily="49" charset="-122"/>
                <a:cs typeface="Arial" pitchFamily="34" charset="0"/>
              </a:rPr>
              <a:t>Fatigue</a:t>
            </a:r>
            <a:endParaRPr kumimoji="1" lang="zh-CN" altLang="en-US" sz="2800" dirty="0">
              <a:latin typeface="Arial" pitchFamily="34" charset="0"/>
              <a:ea typeface="楷体_GB2312" pitchFamily="49" charset="-122"/>
              <a:cs typeface="Arial" pitchFamily="34" charset="0"/>
            </a:endParaRPr>
          </a:p>
          <a:p>
            <a:pPr algn="just">
              <a:buSzPct val="75000"/>
              <a:buFont typeface="Wingdings" pitchFamily="2" charset="2"/>
              <a:buChar char="ü"/>
            </a:pPr>
            <a:r>
              <a:rPr kumimoji="1" lang="en-US" altLang="zh-CN" sz="2800" dirty="0" smtClean="0">
                <a:latin typeface="Arial" pitchFamily="34" charset="0"/>
                <a:ea typeface="楷体_GB2312" pitchFamily="49" charset="-122"/>
                <a:cs typeface="Arial" pitchFamily="34" charset="0"/>
              </a:rPr>
              <a:t>Tremor</a:t>
            </a:r>
            <a:endParaRPr kumimoji="1" lang="zh-CN" altLang="en-US" sz="2800" dirty="0">
              <a:latin typeface="Arial" pitchFamily="34" charset="0"/>
              <a:ea typeface="楷体_GB2312" pitchFamily="49" charset="-122"/>
              <a:cs typeface="Arial" pitchFamily="34" charset="0"/>
            </a:endParaRPr>
          </a:p>
          <a:p>
            <a:pPr algn="just">
              <a:buSzPct val="75000"/>
              <a:buFont typeface="Wingdings" pitchFamily="2" charset="2"/>
              <a:buChar char="ü"/>
            </a:pPr>
            <a:r>
              <a:rPr kumimoji="1" lang="en-US" altLang="zh-CN" sz="2800" u="sng" dirty="0" smtClean="0">
                <a:solidFill>
                  <a:srgbClr val="0000FF"/>
                </a:solidFill>
                <a:latin typeface="Arial" pitchFamily="34" charset="0"/>
                <a:ea typeface="楷体_GB2312" pitchFamily="49" charset="-122"/>
                <a:cs typeface="Arial" pitchFamily="34" charset="0"/>
              </a:rPr>
              <a:t>Psychic and emotional problem</a:t>
            </a:r>
            <a:endParaRPr kumimoji="1" lang="zh-CN" altLang="en-US" sz="2800" u="sng" dirty="0">
              <a:solidFill>
                <a:srgbClr val="0000FF"/>
              </a:solidFill>
              <a:latin typeface="Arial" pitchFamily="34" charset="0"/>
              <a:ea typeface="楷体_GB2312" pitchFamily="49" charset="-122"/>
              <a:cs typeface="Arial" pitchFamily="34" charset="0"/>
            </a:endParaRPr>
          </a:p>
        </p:txBody>
      </p:sp>
      <p:sp>
        <p:nvSpPr>
          <p:cNvPr id="5" name="AutoShape 10"/>
          <p:cNvSpPr>
            <a:spLocks/>
          </p:cNvSpPr>
          <p:nvPr/>
        </p:nvSpPr>
        <p:spPr bwMode="auto">
          <a:xfrm>
            <a:off x="4579637" y="5410183"/>
            <a:ext cx="4000496" cy="1187169"/>
          </a:xfrm>
          <a:prstGeom prst="accentBorderCallout2">
            <a:avLst>
              <a:gd name="adj1" fmla="val 4671"/>
              <a:gd name="adj2" fmla="val -2037"/>
              <a:gd name="adj3" fmla="val 4671"/>
              <a:gd name="adj4" fmla="val -8648"/>
              <a:gd name="adj5" fmla="val -24593"/>
              <a:gd name="adj6" fmla="val -23552"/>
            </a:avLst>
          </a:prstGeom>
          <a:solidFill>
            <a:srgbClr val="FFFFCC"/>
          </a:solidFill>
          <a:ln w="25400">
            <a:solidFill>
              <a:srgbClr val="008000"/>
            </a:solidFill>
            <a:miter lim="800000"/>
            <a:headEnd/>
            <a:tailEnd/>
          </a:ln>
          <a:effectLst/>
        </p:spPr>
        <p:txBody>
          <a:bodyPr/>
          <a:lstStyle/>
          <a:p>
            <a:pPr>
              <a:buSzPct val="75000"/>
              <a:buFont typeface="Wingdings" pitchFamily="2" charset="2"/>
              <a:buChar char="ü"/>
            </a:pPr>
            <a:r>
              <a:rPr kumimoji="1" lang="en-US" altLang="zh-CN" sz="2000" dirty="0" smtClean="0">
                <a:solidFill>
                  <a:srgbClr val="0000FF"/>
                </a:solidFill>
                <a:latin typeface="Arial" pitchFamily="34" charset="0"/>
                <a:ea typeface="楷体_GB2312" pitchFamily="49" charset="-122"/>
                <a:cs typeface="Arial" pitchFamily="34" charset="0"/>
              </a:rPr>
              <a:t> </a:t>
            </a:r>
            <a:r>
              <a:rPr kumimoji="1" lang="en-US" altLang="zh-CN" sz="2000" u="sng" dirty="0" smtClean="0">
                <a:solidFill>
                  <a:srgbClr val="0000FF"/>
                </a:solidFill>
                <a:latin typeface="Arial" pitchFamily="34" charset="0"/>
                <a:ea typeface="楷体_GB2312" pitchFamily="49" charset="-122"/>
                <a:cs typeface="Arial" pitchFamily="34" charset="0"/>
              </a:rPr>
              <a:t>Antidepressants</a:t>
            </a:r>
            <a:r>
              <a:rPr kumimoji="1" lang="en-US" altLang="zh-CN" sz="2000" dirty="0" smtClean="0">
                <a:solidFill>
                  <a:srgbClr val="0000FF"/>
                </a:solidFill>
                <a:latin typeface="Arial" pitchFamily="34" charset="0"/>
                <a:ea typeface="楷体_GB2312" pitchFamily="49" charset="-122"/>
                <a:cs typeface="Arial" pitchFamily="34" charset="0"/>
              </a:rPr>
              <a:t>.</a:t>
            </a:r>
          </a:p>
          <a:p>
            <a:pPr>
              <a:buSzPct val="75000"/>
              <a:buFont typeface="Wingdings" pitchFamily="2" charset="2"/>
              <a:buChar char="ü"/>
            </a:pPr>
            <a:r>
              <a:rPr kumimoji="1" lang="en-US" altLang="zh-CN" sz="2000" dirty="0" smtClean="0">
                <a:solidFill>
                  <a:srgbClr val="0000FF"/>
                </a:solidFill>
                <a:latin typeface="Arial" pitchFamily="34" charset="0"/>
                <a:ea typeface="楷体_GB2312" pitchFamily="49" charset="-122"/>
                <a:cs typeface="Arial" pitchFamily="34" charset="0"/>
              </a:rPr>
              <a:t> </a:t>
            </a:r>
            <a:r>
              <a:rPr kumimoji="1" lang="en-US" altLang="zh-CN" sz="2000" u="sng" dirty="0" err="1" smtClean="0">
                <a:solidFill>
                  <a:srgbClr val="0000FF"/>
                </a:solidFill>
                <a:latin typeface="Arial" pitchFamily="34" charset="0"/>
                <a:ea typeface="楷体_GB2312" pitchFamily="49" charset="-122"/>
                <a:cs typeface="Arial" pitchFamily="34" charset="0"/>
              </a:rPr>
              <a:t>A</a:t>
            </a:r>
            <a:r>
              <a:rPr lang="en-US" sz="2000" u="sng" dirty="0" err="1" smtClean="0">
                <a:solidFill>
                  <a:srgbClr val="0000FF"/>
                </a:solidFill>
              </a:rPr>
              <a:t>ntianxiety</a:t>
            </a:r>
            <a:r>
              <a:rPr lang="en-US" sz="2000" u="sng" dirty="0" smtClean="0">
                <a:solidFill>
                  <a:srgbClr val="0000FF"/>
                </a:solidFill>
              </a:rPr>
              <a:t> agent</a:t>
            </a:r>
            <a:r>
              <a:rPr kumimoji="1" lang="en-US" altLang="zh-CN" sz="2000" u="sng" dirty="0" smtClean="0">
                <a:solidFill>
                  <a:srgbClr val="0000FF"/>
                </a:solidFill>
                <a:latin typeface="Arial" pitchFamily="34" charset="0"/>
                <a:ea typeface="楷体_GB2312" pitchFamily="49" charset="-122"/>
                <a:cs typeface="Arial" pitchFamily="34" charset="0"/>
              </a:rPr>
              <a:t>.</a:t>
            </a:r>
          </a:p>
          <a:p>
            <a:pPr>
              <a:buSzPct val="75000"/>
              <a:buFont typeface="Wingdings" pitchFamily="2" charset="2"/>
              <a:buChar char="ü"/>
            </a:pPr>
            <a:r>
              <a:rPr kumimoji="1" lang="en-US" altLang="zh-CN" sz="2000" u="sng" dirty="0" smtClean="0">
                <a:solidFill>
                  <a:srgbClr val="0000FF"/>
                </a:solidFill>
                <a:latin typeface="Arial" pitchFamily="34" charset="0"/>
                <a:ea typeface="楷体_GB2312" pitchFamily="49" charset="-122"/>
                <a:cs typeface="Arial" pitchFamily="34" charset="0"/>
              </a:rPr>
              <a:t> </a:t>
            </a:r>
            <a:r>
              <a:rPr lang="en-US" sz="2000" u="sng" dirty="0" smtClean="0">
                <a:solidFill>
                  <a:srgbClr val="0000FF"/>
                </a:solidFill>
              </a:rPr>
              <a:t>Antipsychotic drug</a:t>
            </a:r>
            <a:r>
              <a:rPr lang="en-US" sz="2000" dirty="0" smtClean="0"/>
              <a:t>.</a:t>
            </a:r>
          </a:p>
          <a:p>
            <a:pPr>
              <a:buSzPct val="75000"/>
              <a:buFont typeface="Wingdings" pitchFamily="2" charset="2"/>
              <a:buChar char="ü"/>
            </a:pPr>
            <a:endParaRPr kumimoji="1" lang="zh-CN" altLang="en-US" sz="2000" dirty="0">
              <a:latin typeface="Arial" pitchFamily="34" charset="0"/>
              <a:ea typeface="楷体_GB2312" pitchFamily="49" charset="-122"/>
              <a:cs typeface="Arial" pitchFamily="34" charset="0"/>
            </a:endParaRPr>
          </a:p>
        </p:txBody>
      </p:sp>
      <p:sp>
        <p:nvSpPr>
          <p:cNvPr id="6" name="AutoShape 34"/>
          <p:cNvSpPr>
            <a:spLocks noChangeArrowheads="1"/>
          </p:cNvSpPr>
          <p:nvPr/>
        </p:nvSpPr>
        <p:spPr bwMode="auto">
          <a:xfrm>
            <a:off x="719139" y="762000"/>
            <a:ext cx="4233862" cy="650875"/>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Therapy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Rectangle 3"/>
          <p:cNvSpPr>
            <a:spLocks noGrp="1" noChangeArrowheads="1"/>
          </p:cNvSpPr>
          <p:nvPr>
            <p:ph idx="1"/>
          </p:nvPr>
        </p:nvSpPr>
        <p:spPr>
          <a:noFill/>
        </p:spPr>
        <p:txBody>
          <a:bodyPr>
            <a:normAutofit lnSpcReduction="10000"/>
          </a:bodyPr>
          <a:lstStyle/>
          <a:p>
            <a:pPr>
              <a:buSzPct val="75000"/>
              <a:buFont typeface="Wingdings" pitchFamily="2" charset="2"/>
              <a:buChar char="l"/>
            </a:pPr>
            <a:r>
              <a:rPr kumimoji="1" lang="zh-CN" altLang="en-US" sz="2400" dirty="0" smtClean="0">
                <a:latin typeface="Arial" pitchFamily="34" charset="0"/>
                <a:ea typeface="楷体_GB2312" pitchFamily="49" charset="-122"/>
                <a:cs typeface="Arial" pitchFamily="34" charset="0"/>
              </a:rPr>
              <a:t> </a:t>
            </a:r>
            <a:r>
              <a:rPr kumimoji="1" lang="en-US" altLang="zh-CN" sz="2400" dirty="0" smtClean="0">
                <a:latin typeface="Arial" pitchFamily="34" charset="0"/>
                <a:ea typeface="楷体_GB2312" pitchFamily="49" charset="-122"/>
                <a:cs typeface="Arial" pitchFamily="34" charset="0"/>
              </a:rPr>
              <a:t>Most patients with MS ultimately experience progressive neurologic disability. Fifteen years later, only 20% of patients have no functional limitation; between one-third and one-half will have progressed to SPMS and will require assistance with ambulation.</a:t>
            </a:r>
          </a:p>
          <a:p>
            <a:pPr>
              <a:buSzPct val="75000"/>
              <a:buFont typeface="Wingdings" pitchFamily="2" charset="2"/>
              <a:buChar char="l"/>
            </a:pPr>
            <a:r>
              <a:rPr kumimoji="1" lang="en-US" altLang="zh-CN" sz="2400" dirty="0" smtClean="0">
                <a:latin typeface="Arial" pitchFamily="34" charset="0"/>
                <a:ea typeface="楷体_GB2312" pitchFamily="49" charset="-122"/>
                <a:cs typeface="Arial" pitchFamily="34" charset="0"/>
              </a:rPr>
              <a:t> Certain clinical feature suggest a more favorable prognosis, including </a:t>
            </a:r>
            <a:r>
              <a:rPr kumimoji="1" lang="en-US" altLang="zh-CN" sz="2400" u="sng" dirty="0" smtClean="0">
                <a:solidFill>
                  <a:srgbClr val="0000FF"/>
                </a:solidFill>
                <a:latin typeface="Arial" pitchFamily="34" charset="0"/>
                <a:ea typeface="楷体_GB2312" pitchFamily="49" charset="-122"/>
                <a:cs typeface="Arial" pitchFamily="34" charset="0"/>
              </a:rPr>
              <a:t>ON or sensory symptoms at onset; fewer than two relapses in the first year of illness; and minimal impairment after 5 years</a:t>
            </a:r>
            <a:r>
              <a:rPr kumimoji="1" lang="en-US" altLang="zh-CN" sz="2400" dirty="0" smtClean="0">
                <a:latin typeface="Arial" pitchFamily="34" charset="0"/>
                <a:ea typeface="楷体_GB2312" pitchFamily="49" charset="-122"/>
                <a:cs typeface="Arial" pitchFamily="34" charset="0"/>
              </a:rPr>
              <a:t>.</a:t>
            </a:r>
          </a:p>
          <a:p>
            <a:pPr>
              <a:buSzPct val="75000"/>
              <a:buFont typeface="Wingdings" pitchFamily="2" charset="2"/>
              <a:buChar char="l"/>
            </a:pPr>
            <a:r>
              <a:rPr kumimoji="1" lang="en-US" altLang="zh-CN" sz="2400" dirty="0" smtClean="0">
                <a:latin typeface="Arial" pitchFamily="34" charset="0"/>
                <a:ea typeface="楷体_GB2312" pitchFamily="49" charset="-122"/>
                <a:cs typeface="Arial" pitchFamily="34" charset="0"/>
              </a:rPr>
              <a:t> By contrast, patients with </a:t>
            </a:r>
            <a:r>
              <a:rPr kumimoji="1" lang="en-US" altLang="zh-CN" sz="2400" u="sng" dirty="0" err="1" smtClean="0">
                <a:solidFill>
                  <a:srgbClr val="0000FF"/>
                </a:solidFill>
                <a:latin typeface="Arial" pitchFamily="34" charset="0"/>
                <a:ea typeface="楷体_GB2312" pitchFamily="49" charset="-122"/>
                <a:cs typeface="Arial" pitchFamily="34" charset="0"/>
              </a:rPr>
              <a:t>truncal</a:t>
            </a:r>
            <a:r>
              <a:rPr kumimoji="1" lang="en-US" altLang="zh-CN" sz="2400" u="sng" dirty="0" smtClean="0">
                <a:solidFill>
                  <a:srgbClr val="0000FF"/>
                </a:solidFill>
                <a:latin typeface="Arial" pitchFamily="34" charset="0"/>
                <a:ea typeface="楷体_GB2312" pitchFamily="49" charset="-122"/>
                <a:cs typeface="Arial" pitchFamily="34" charset="0"/>
              </a:rPr>
              <a:t> ataxia, action tremor, pyramidal symptoms, or a progressive disease course </a:t>
            </a:r>
            <a:r>
              <a:rPr kumimoji="1" lang="en-US" altLang="zh-CN" sz="2400" dirty="0" smtClean="0">
                <a:latin typeface="Arial" pitchFamily="34" charset="0"/>
                <a:ea typeface="楷体_GB2312" pitchFamily="49" charset="-122"/>
                <a:cs typeface="Arial" pitchFamily="34" charset="0"/>
              </a:rPr>
              <a:t>are more likely to become disabled.</a:t>
            </a:r>
            <a:endParaRPr kumimoji="1" lang="zh-CN" altLang="en-US" sz="2400" dirty="0">
              <a:latin typeface="Arial" pitchFamily="34" charset="0"/>
              <a:ea typeface="楷体_GB2312" pitchFamily="49" charset="-122"/>
              <a:cs typeface="Arial" pitchFamily="34" charset="0"/>
            </a:endParaRPr>
          </a:p>
        </p:txBody>
      </p:sp>
      <p:sp>
        <p:nvSpPr>
          <p:cNvPr id="3" name="AutoShape 34"/>
          <p:cNvSpPr>
            <a:spLocks noChangeArrowheads="1"/>
          </p:cNvSpPr>
          <p:nvPr/>
        </p:nvSpPr>
        <p:spPr bwMode="auto">
          <a:xfrm>
            <a:off x="719139" y="765175"/>
            <a:ext cx="4212901" cy="647700"/>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Prognosis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2362200" y="2514600"/>
            <a:ext cx="4267200" cy="1066800"/>
          </a:xfrm>
        </p:spPr>
        <p:txBody>
          <a:bodyPr/>
          <a:lstStyle/>
          <a:p>
            <a:pPr algn="ctr"/>
            <a:r>
              <a:rPr lang="en-US" altLang="zh-CN">
                <a:solidFill>
                  <a:srgbClr val="CC3300"/>
                </a:solidFill>
                <a:latin typeface="Bauhaus 93" pitchFamily="82" charset="0"/>
                <a:ea typeface="方正舒体" pitchFamily="2" charset="-122"/>
              </a:rPr>
              <a:t>The End!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Grp="1" noChangeArrowheads="1"/>
          </p:cNvSpPr>
          <p:nvPr>
            <p:ph idx="1"/>
          </p:nvPr>
        </p:nvSpPr>
        <p:spPr>
          <a:xfrm>
            <a:off x="457200" y="1936800"/>
            <a:ext cx="7632700" cy="4151313"/>
          </a:xfrm>
          <a:noFill/>
          <a:ln/>
        </p:spPr>
        <p:txBody>
          <a:bodyPr/>
          <a:lstStyle/>
          <a:p>
            <a:pPr>
              <a:buSzPct val="75000"/>
              <a:buFont typeface="Wingdings" pitchFamily="2" charset="2"/>
              <a:buChar char="l"/>
            </a:pPr>
            <a:r>
              <a:rPr kumimoji="1" lang="en-US" altLang="zh-CN" sz="2800" dirty="0" smtClean="0">
                <a:latin typeface="Arial" pitchFamily="34" charset="0"/>
                <a:ea typeface="楷体_GB2312" pitchFamily="49" charset="-122"/>
                <a:cs typeface="Arial" pitchFamily="34" charset="0"/>
              </a:rPr>
              <a:t> Classification of Demyelinating diseases</a:t>
            </a:r>
            <a:r>
              <a:rPr kumimoji="1" lang="zh-CN" altLang="en-US" sz="2800" dirty="0" smtClean="0">
                <a:latin typeface="Arial" pitchFamily="34" charset="0"/>
                <a:ea typeface="楷体_GB2312" pitchFamily="49" charset="-122"/>
                <a:cs typeface="Arial" pitchFamily="34" charset="0"/>
              </a:rPr>
              <a:t>：</a:t>
            </a:r>
            <a:endParaRPr kumimoji="1" lang="zh-CN" altLang="en-US" sz="2800" dirty="0">
              <a:latin typeface="Arial" pitchFamily="34" charset="0"/>
              <a:ea typeface="楷体_GB2312" pitchFamily="49" charset="-122"/>
              <a:cs typeface="Arial" pitchFamily="34" charset="0"/>
            </a:endParaRPr>
          </a:p>
          <a:p>
            <a:pPr>
              <a:buFont typeface="Wingdings" pitchFamily="2" charset="2"/>
              <a:buChar char="ü"/>
            </a:pPr>
            <a:r>
              <a:rPr lang="en-US" altLang="zh-CN" sz="2800" dirty="0" smtClean="0">
                <a:latin typeface="Arial" pitchFamily="34" charset="0"/>
                <a:cs typeface="Arial" pitchFamily="34" charset="0"/>
              </a:rPr>
              <a:t> inherited defects</a:t>
            </a:r>
            <a:endParaRPr kumimoji="1" lang="zh-CN" altLang="en-US" sz="2800" dirty="0">
              <a:latin typeface="Arial" pitchFamily="34" charset="0"/>
              <a:ea typeface="楷体_GB2312" pitchFamily="49" charset="-122"/>
              <a:cs typeface="Arial" pitchFamily="34" charset="0"/>
            </a:endParaRPr>
          </a:p>
          <a:p>
            <a:pPr>
              <a:buFont typeface="Wingdings" pitchFamily="2" charset="2"/>
              <a:buChar char="ü"/>
            </a:pPr>
            <a:r>
              <a:rPr lang="en-US" sz="2800" dirty="0" smtClean="0">
                <a:latin typeface="Arial" pitchFamily="34" charset="0"/>
                <a:cs typeface="Arial" pitchFamily="34" charset="0"/>
              </a:rPr>
              <a:t> acquired defects</a:t>
            </a:r>
          </a:p>
          <a:p>
            <a:pPr marL="0" indent="0">
              <a:buFont typeface="Wingdings" pitchFamily="2" charset="2"/>
              <a:buChar char="Ø"/>
            </a:pPr>
            <a:endParaRPr kumimoji="1" lang="zh-CN" altLang="en-US" sz="2800" b="1" dirty="0">
              <a:latin typeface="楷体_GB2312" pitchFamily="49" charset="-122"/>
              <a:ea typeface="楷体_GB2312" pitchFamily="49" charset="-122"/>
            </a:endParaRPr>
          </a:p>
        </p:txBody>
      </p:sp>
      <p:sp>
        <p:nvSpPr>
          <p:cNvPr id="6154" name="AutoShape 10"/>
          <p:cNvSpPr>
            <a:spLocks/>
          </p:cNvSpPr>
          <p:nvPr/>
        </p:nvSpPr>
        <p:spPr bwMode="auto">
          <a:xfrm>
            <a:off x="4714876" y="2786058"/>
            <a:ext cx="4071966" cy="3357586"/>
          </a:xfrm>
          <a:prstGeom prst="accentBorderCallout2">
            <a:avLst>
              <a:gd name="adj1" fmla="val 3019"/>
              <a:gd name="adj2" fmla="val -1963"/>
              <a:gd name="adj3" fmla="val 753"/>
              <a:gd name="adj4" fmla="val -12390"/>
              <a:gd name="adj5" fmla="val 10970"/>
              <a:gd name="adj6" fmla="val -24816"/>
            </a:avLst>
          </a:prstGeom>
          <a:solidFill>
            <a:srgbClr val="FFFFCC"/>
          </a:solidFill>
          <a:ln w="25400">
            <a:solidFill>
              <a:srgbClr val="003300"/>
            </a:solidFill>
            <a:miter lim="800000"/>
            <a:headEnd/>
            <a:tailEnd/>
          </a:ln>
          <a:effectLst/>
        </p:spPr>
        <p:txBody>
          <a:bodyPr/>
          <a:lstStyle/>
          <a:p>
            <a:pPr>
              <a:buClr>
                <a:srgbClr val="0000FF"/>
              </a:buClr>
              <a:buSzPct val="75000"/>
              <a:buFont typeface="Wingdings" pitchFamily="2" charset="2"/>
              <a:buChar char="Ø"/>
            </a:pPr>
            <a:r>
              <a:rPr lang="en-US" altLang="zh-CN" dirty="0" smtClean="0"/>
              <a:t> include multiple sclerosis, </a:t>
            </a:r>
            <a:r>
              <a:rPr lang="en-US" dirty="0" err="1" smtClean="0"/>
              <a:t>neuromyelitis</a:t>
            </a:r>
            <a:r>
              <a:rPr lang="en-US" smtClean="0"/>
              <a:t> optica</a:t>
            </a:r>
            <a:r>
              <a:rPr lang="en-US" dirty="0" smtClean="0"/>
              <a:t>, </a:t>
            </a:r>
            <a:r>
              <a:rPr lang="en-US" dirty="0"/>
              <a:t>acute disseminated </a:t>
            </a:r>
            <a:r>
              <a:rPr lang="en-US" dirty="0" smtClean="0"/>
              <a:t>encephalomyelitis, </a:t>
            </a:r>
            <a:r>
              <a:rPr lang="en-US" dirty="0"/>
              <a:t>diffuse </a:t>
            </a:r>
            <a:r>
              <a:rPr lang="en-US" dirty="0" smtClean="0"/>
              <a:t>sclerosis, </a:t>
            </a:r>
            <a:r>
              <a:rPr lang="en-US" dirty="0" err="1" smtClean="0"/>
              <a:t>Blao‘s</a:t>
            </a:r>
            <a:r>
              <a:rPr lang="en-US" dirty="0" smtClean="0"/>
              <a:t> concentric sclerosis, etc. </a:t>
            </a:r>
          </a:p>
          <a:p>
            <a:pPr>
              <a:buClr>
                <a:srgbClr val="0000FF"/>
              </a:buClr>
              <a:buSzPct val="75000"/>
              <a:buFont typeface="Wingdings" pitchFamily="2" charset="2"/>
              <a:buChar char="Ø"/>
            </a:pPr>
            <a:r>
              <a:rPr lang="en-US" dirty="0" smtClean="0"/>
              <a:t> All  </a:t>
            </a:r>
            <a:r>
              <a:rPr lang="en-US" altLang="zh-CN" dirty="0" smtClean="0"/>
              <a:t>represent as inflammatory</a:t>
            </a:r>
            <a:endParaRPr lang="en-US" altLang="zh-CN" dirty="0"/>
          </a:p>
          <a:p>
            <a:r>
              <a:rPr lang="en-US" altLang="zh-CN" dirty="0"/>
              <a:t>and </a:t>
            </a:r>
            <a:r>
              <a:rPr lang="en-US" altLang="zh-CN" dirty="0" err="1"/>
              <a:t>demyelinative</a:t>
            </a:r>
            <a:r>
              <a:rPr lang="en-US" altLang="zh-CN" dirty="0"/>
              <a:t> disease, distinguished pathologically by </a:t>
            </a:r>
            <a:r>
              <a:rPr lang="en-US" altLang="zh-CN" dirty="0" smtClean="0"/>
              <a:t>numerous foci </a:t>
            </a:r>
            <a:r>
              <a:rPr lang="en-US" altLang="zh-CN" dirty="0"/>
              <a:t>of </a:t>
            </a:r>
            <a:r>
              <a:rPr lang="en-US" altLang="zh-CN" dirty="0" err="1"/>
              <a:t>demyelination</a:t>
            </a:r>
            <a:r>
              <a:rPr lang="en-US" altLang="zh-CN" dirty="0"/>
              <a:t> scattered throughout the </a:t>
            </a:r>
            <a:r>
              <a:rPr lang="en-US" altLang="zh-CN" dirty="0" smtClean="0"/>
              <a:t>brain, spinal cord, and even optic nerve.</a:t>
            </a:r>
            <a:endParaRPr lang="en-US" dirty="0"/>
          </a:p>
          <a:p>
            <a:pPr>
              <a:buClr>
                <a:srgbClr val="0000FF"/>
              </a:buClr>
              <a:buSzPct val="75000"/>
              <a:buFont typeface="Wingdings" pitchFamily="2" charset="2"/>
              <a:buChar char="Ø"/>
            </a:pPr>
            <a:endParaRPr lang="zh-CN" altLang="en-US" dirty="0">
              <a:ea typeface="楷体_GB2312" pitchFamily="49" charset="-122"/>
            </a:endParaRPr>
          </a:p>
        </p:txBody>
      </p:sp>
      <p:sp>
        <p:nvSpPr>
          <p:cNvPr id="5" name="AutoShape 34"/>
          <p:cNvSpPr>
            <a:spLocks noChangeArrowheads="1"/>
          </p:cNvSpPr>
          <p:nvPr/>
        </p:nvSpPr>
        <p:spPr bwMode="auto">
          <a:xfrm>
            <a:off x="719138" y="765175"/>
            <a:ext cx="5941094" cy="647700"/>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Demyelinating diseases</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154"/>
                                        </p:tgtEl>
                                        <p:attrNameLst>
                                          <p:attrName>style.visibility</p:attrName>
                                        </p:attrNameLst>
                                      </p:cBhvr>
                                      <p:to>
                                        <p:strVal val="visible"/>
                                      </p:to>
                                    </p:set>
                                    <p:animEffect transition="in" filter="wipe(up)">
                                      <p:cBhvr>
                                        <p:cTn id="7" dur="1000"/>
                                        <p:tgtEl>
                                          <p:spTgt spid="6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3" name="Rectangle 13"/>
          <p:cNvSpPr>
            <a:spLocks noGrp="1" noChangeArrowheads="1"/>
          </p:cNvSpPr>
          <p:nvPr>
            <p:ph idx="1"/>
          </p:nvPr>
        </p:nvSpPr>
        <p:spPr>
          <a:noFill/>
        </p:spPr>
        <p:txBody>
          <a:bodyPr>
            <a:normAutofit lnSpcReduction="10000"/>
          </a:bodyPr>
          <a:lstStyle/>
          <a:p>
            <a:pPr algn="just">
              <a:lnSpc>
                <a:spcPct val="90000"/>
              </a:lnSpc>
            </a:pPr>
            <a:r>
              <a:rPr lang="en-US" altLang="zh-CN" sz="2800" dirty="0" smtClean="0">
                <a:latin typeface="Arial" pitchFamily="34" charset="0"/>
                <a:ea typeface="黑体" pitchFamily="2" charset="-122"/>
                <a:cs typeface="Arial" pitchFamily="34" charset="0"/>
              </a:rPr>
              <a:t>Multiple sclerosis is an </a:t>
            </a:r>
            <a:r>
              <a:rPr lang="en-US" altLang="zh-CN" sz="2800" u="sng" dirty="0">
                <a:solidFill>
                  <a:srgbClr val="0000FF"/>
                </a:solidFill>
                <a:latin typeface="Arial" pitchFamily="34" charset="0"/>
                <a:ea typeface="黑体" pitchFamily="2" charset="-122"/>
                <a:cs typeface="Arial" pitchFamily="34" charset="0"/>
              </a:rPr>
              <a:t>autoimmunity</a:t>
            </a:r>
            <a:r>
              <a:rPr lang="en-US" altLang="zh-CN" sz="2800" dirty="0" smtClean="0">
                <a:latin typeface="Arial" pitchFamily="34" charset="0"/>
                <a:ea typeface="黑体" pitchFamily="2" charset="-122"/>
                <a:cs typeface="Arial" pitchFamily="34" charset="0"/>
              </a:rPr>
              <a:t> disease characterized by </a:t>
            </a:r>
            <a:r>
              <a:rPr lang="en-US" altLang="zh-CN" sz="2800" u="sng" dirty="0" smtClean="0">
                <a:solidFill>
                  <a:srgbClr val="0000FF"/>
                </a:solidFill>
                <a:latin typeface="Arial" pitchFamily="34" charset="0"/>
                <a:ea typeface="黑体" pitchFamily="2" charset="-122"/>
                <a:cs typeface="Arial" pitchFamily="34" charset="0"/>
              </a:rPr>
              <a:t>inflammatory </a:t>
            </a:r>
            <a:r>
              <a:rPr lang="en-US" altLang="zh-CN" sz="2800" u="sng" dirty="0" err="1" smtClean="0">
                <a:solidFill>
                  <a:srgbClr val="0000FF"/>
                </a:solidFill>
                <a:latin typeface="Arial" pitchFamily="34" charset="0"/>
                <a:ea typeface="黑体" pitchFamily="2" charset="-122"/>
                <a:cs typeface="Arial" pitchFamily="34" charset="0"/>
              </a:rPr>
              <a:t>demyelination</a:t>
            </a:r>
            <a:r>
              <a:rPr lang="en-US" altLang="zh-CN" sz="2800" dirty="0" smtClean="0">
                <a:latin typeface="Arial" pitchFamily="34" charset="0"/>
                <a:ea typeface="黑体" pitchFamily="2" charset="-122"/>
                <a:cs typeface="Arial" pitchFamily="34" charset="0"/>
              </a:rPr>
              <a:t> in center nerve system.</a:t>
            </a:r>
          </a:p>
          <a:p>
            <a:pPr algn="just">
              <a:lnSpc>
                <a:spcPct val="90000"/>
              </a:lnSpc>
            </a:pPr>
            <a:endParaRPr lang="en-US" altLang="zh-CN" sz="2800" dirty="0" smtClean="0">
              <a:latin typeface="Arial" pitchFamily="34" charset="0"/>
              <a:ea typeface="黑体" pitchFamily="2" charset="-122"/>
              <a:cs typeface="Arial" pitchFamily="34" charset="0"/>
            </a:endParaRPr>
          </a:p>
          <a:p>
            <a:pPr algn="just">
              <a:lnSpc>
                <a:spcPct val="90000"/>
              </a:lnSpc>
            </a:pPr>
            <a:r>
              <a:rPr lang="en-US" altLang="zh-CN" sz="2800" dirty="0" smtClean="0">
                <a:latin typeface="Arial" pitchFamily="34" charset="0"/>
                <a:ea typeface="黑体" pitchFamily="2" charset="-122"/>
                <a:cs typeface="Arial" pitchFamily="34" charset="0"/>
              </a:rPr>
              <a:t> Lesions of MS typically occur </a:t>
            </a:r>
            <a:r>
              <a:rPr lang="en-US" altLang="zh-CN" sz="2800" dirty="0">
                <a:latin typeface="Arial" pitchFamily="34" charset="0"/>
                <a:ea typeface="黑体" pitchFamily="2" charset="-122"/>
                <a:cs typeface="Arial" pitchFamily="34" charset="0"/>
              </a:rPr>
              <a:t>in different CNS locations </a:t>
            </a:r>
            <a:r>
              <a:rPr lang="en-US" altLang="zh-CN" sz="2800" dirty="0" smtClean="0">
                <a:latin typeface="Arial" pitchFamily="34" charset="0"/>
                <a:ea typeface="黑体" pitchFamily="2" charset="-122"/>
                <a:cs typeface="Arial" pitchFamily="34" charset="0"/>
              </a:rPr>
              <a:t>and </a:t>
            </a:r>
            <a:r>
              <a:rPr lang="en-US" altLang="zh-CN" sz="2800" dirty="0">
                <a:latin typeface="Arial" pitchFamily="34" charset="0"/>
                <a:ea typeface="黑体" pitchFamily="2" charset="-122"/>
                <a:cs typeface="Arial" pitchFamily="34" charset="0"/>
              </a:rPr>
              <a:t>at different times (</a:t>
            </a:r>
            <a:r>
              <a:rPr lang="en-US" altLang="zh-CN" sz="2800" dirty="0" smtClean="0">
                <a:latin typeface="Arial" pitchFamily="34" charset="0"/>
                <a:ea typeface="黑体" pitchFamily="2" charset="-122"/>
                <a:cs typeface="Arial" pitchFamily="34" charset="0"/>
              </a:rPr>
              <a:t>disseminated in space and time).</a:t>
            </a:r>
          </a:p>
          <a:p>
            <a:pPr lvl="1" algn="just">
              <a:lnSpc>
                <a:spcPct val="90000"/>
              </a:lnSpc>
            </a:pPr>
            <a:r>
              <a:rPr lang="en-US" altLang="zh-CN" dirty="0" smtClean="0">
                <a:latin typeface="Arial" pitchFamily="34" charset="0"/>
                <a:ea typeface="黑体" pitchFamily="2" charset="-122"/>
                <a:cs typeface="Arial" pitchFamily="34" charset="0"/>
              </a:rPr>
              <a:t>The most commonly involved areas are the periventricular white matter, the optic nerve, the spinal cord, the brainstem and the cerebellum.</a:t>
            </a:r>
          </a:p>
          <a:p>
            <a:pPr lvl="1" algn="just">
              <a:lnSpc>
                <a:spcPct val="90000"/>
              </a:lnSpc>
            </a:pPr>
            <a:r>
              <a:rPr lang="en-US" altLang="zh-CN" dirty="0" smtClean="0">
                <a:latin typeface="Arial" pitchFamily="34" charset="0"/>
                <a:ea typeface="黑体" pitchFamily="2" charset="-122"/>
                <a:cs typeface="Arial" pitchFamily="34" charset="0"/>
              </a:rPr>
              <a:t>The course can be relapsing-remitting or progressive.</a:t>
            </a:r>
            <a:endParaRPr lang="zh-CN" altLang="en-US" dirty="0" smtClean="0">
              <a:latin typeface="Arial" pitchFamily="34" charset="0"/>
              <a:ea typeface="楷体_GB2312" pitchFamily="49" charset="-122"/>
              <a:cs typeface="Arial" pitchFamily="34" charset="0"/>
            </a:endParaRPr>
          </a:p>
          <a:p>
            <a:pPr algn="just">
              <a:lnSpc>
                <a:spcPct val="90000"/>
              </a:lnSpc>
              <a:buFont typeface="Wingdings" pitchFamily="2" charset="2"/>
              <a:buNone/>
            </a:pPr>
            <a:endParaRPr lang="zh-CN" altLang="en-US" sz="2800" dirty="0">
              <a:latin typeface="Arial" pitchFamily="34" charset="0"/>
              <a:ea typeface="楷体_GB2312" pitchFamily="49" charset="-122"/>
              <a:cs typeface="Arial" pitchFamily="34" charset="0"/>
            </a:endParaRPr>
          </a:p>
        </p:txBody>
      </p:sp>
      <p:sp>
        <p:nvSpPr>
          <p:cNvPr id="8" name="AutoShape 34"/>
          <p:cNvSpPr>
            <a:spLocks noChangeArrowheads="1"/>
          </p:cNvSpPr>
          <p:nvPr/>
        </p:nvSpPr>
        <p:spPr bwMode="auto">
          <a:xfrm>
            <a:off x="719138" y="765175"/>
            <a:ext cx="5508625" cy="647700"/>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Overview of MS</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9" name="Rectangle 5"/>
          <p:cNvSpPr>
            <a:spLocks noGrp="1" noChangeArrowheads="1"/>
          </p:cNvSpPr>
          <p:nvPr>
            <p:ph idx="1"/>
          </p:nvPr>
        </p:nvSpPr>
        <p:spPr>
          <a:noFill/>
        </p:spPr>
        <p:txBody>
          <a:bodyPr>
            <a:normAutofit/>
          </a:bodyPr>
          <a:lstStyle/>
          <a:p>
            <a:pPr>
              <a:buSzPct val="75000"/>
              <a:buFont typeface="Wingdings" pitchFamily="2" charset="2"/>
              <a:buChar char="l"/>
            </a:pPr>
            <a:r>
              <a:rPr kumimoji="1" lang="en-US" altLang="zh-CN" sz="2400" u="sng" dirty="0" smtClean="0">
                <a:solidFill>
                  <a:srgbClr val="0000FF"/>
                </a:solidFill>
                <a:latin typeface="Arial" pitchFamily="34" charset="0"/>
                <a:ea typeface="楷体_GB2312" pitchFamily="49" charset="-122"/>
                <a:cs typeface="Arial" pitchFamily="34" charset="0"/>
              </a:rPr>
              <a:t>Geographical gradients </a:t>
            </a:r>
            <a:r>
              <a:rPr kumimoji="1" lang="en-US" altLang="zh-CN" sz="2400" dirty="0" smtClean="0">
                <a:latin typeface="Arial" pitchFamily="34" charset="0"/>
                <a:ea typeface="楷体_GB2312" pitchFamily="49" charset="-122"/>
                <a:cs typeface="Arial" pitchFamily="34" charset="0"/>
              </a:rPr>
              <a:t>have been repeatedly observed in MS, with prevalence rates increasing at higher latitudes.</a:t>
            </a:r>
            <a:endParaRPr kumimoji="1" lang="en-US" altLang="zh-CN" sz="2400" dirty="0">
              <a:latin typeface="Arial" pitchFamily="34" charset="0"/>
              <a:ea typeface="楷体_GB2312" pitchFamily="49" charset="-122"/>
              <a:cs typeface="Arial" pitchFamily="34" charset="0"/>
            </a:endParaRPr>
          </a:p>
          <a:p>
            <a:pPr>
              <a:buSzPct val="75000"/>
              <a:buFont typeface="Wingdings" pitchFamily="2" charset="2"/>
              <a:buChar char="l"/>
            </a:pPr>
            <a:r>
              <a:rPr kumimoji="1" lang="en-US" altLang="zh-CN" sz="2400" dirty="0" smtClean="0">
                <a:latin typeface="Arial" pitchFamily="34" charset="0"/>
                <a:ea typeface="楷体_GB2312" pitchFamily="49" charset="-122"/>
                <a:cs typeface="Arial" pitchFamily="34" charset="0"/>
              </a:rPr>
              <a:t> Migration studies suggest that </a:t>
            </a:r>
            <a:r>
              <a:rPr lang="en-US" altLang="zh-CN" sz="2400" dirty="0" smtClean="0">
                <a:latin typeface="Arial" pitchFamily="34" charset="0"/>
                <a:cs typeface="Arial" pitchFamily="34" charset="0"/>
              </a:rPr>
              <a:t>MS is associated with particular localities rather than with a particular ethnic group in those localities and again implicate </a:t>
            </a:r>
            <a:r>
              <a:rPr lang="en-US" altLang="zh-CN" sz="2400" u="sng" dirty="0" smtClean="0">
                <a:solidFill>
                  <a:srgbClr val="0000FF"/>
                </a:solidFill>
                <a:latin typeface="Arial" pitchFamily="34" charset="0"/>
                <a:cs typeface="Arial" pitchFamily="34" charset="0"/>
              </a:rPr>
              <a:t>environmental factors </a:t>
            </a:r>
            <a:r>
              <a:rPr lang="en-US" altLang="zh-CN" sz="2400" dirty="0" smtClean="0">
                <a:latin typeface="Arial" pitchFamily="34" charset="0"/>
                <a:cs typeface="Arial" pitchFamily="34" charset="0"/>
              </a:rPr>
              <a:t>in the genesis of the disease.</a:t>
            </a:r>
          </a:p>
          <a:p>
            <a:pPr>
              <a:buSzPct val="75000"/>
              <a:buFont typeface="Wingdings" pitchFamily="2" charset="2"/>
              <a:buChar char="l"/>
            </a:pPr>
            <a:r>
              <a:rPr kumimoji="1" lang="en-US" altLang="zh-CN" sz="2400" u="sng" dirty="0" smtClean="0">
                <a:solidFill>
                  <a:srgbClr val="0000FF"/>
                </a:solidFill>
                <a:latin typeface="Arial" pitchFamily="34" charset="0"/>
                <a:ea typeface="楷体_GB2312" pitchFamily="49" charset="-122"/>
                <a:cs typeface="Arial" pitchFamily="34" charset="0"/>
              </a:rPr>
              <a:t>G</a:t>
            </a:r>
            <a:r>
              <a:rPr lang="en-US" altLang="zh-CN" sz="2400" u="sng" dirty="0" smtClean="0">
                <a:solidFill>
                  <a:srgbClr val="0000FF"/>
                </a:solidFill>
                <a:latin typeface="Arial" pitchFamily="34" charset="0"/>
                <a:cs typeface="Arial" pitchFamily="34" charset="0"/>
              </a:rPr>
              <a:t>enetic factors </a:t>
            </a:r>
            <a:r>
              <a:rPr lang="en-US" altLang="zh-CN" sz="2400" dirty="0" smtClean="0">
                <a:latin typeface="Arial" pitchFamily="34" charset="0"/>
                <a:cs typeface="Arial" pitchFamily="34" charset="0"/>
              </a:rPr>
              <a:t>in the causation of MS is supported by the studies of  twins and the finding of </a:t>
            </a:r>
            <a:r>
              <a:rPr lang="en-US" altLang="zh-CN" sz="2400" dirty="0" err="1" smtClean="0">
                <a:latin typeface="Arial" pitchFamily="34" charset="0"/>
                <a:cs typeface="Arial" pitchFamily="34" charset="0"/>
              </a:rPr>
              <a:t>histocompatibility</a:t>
            </a:r>
            <a:r>
              <a:rPr lang="en-US" altLang="zh-CN" sz="2400" dirty="0" smtClean="0">
                <a:latin typeface="Arial" pitchFamily="34" charset="0"/>
                <a:cs typeface="Arial" pitchFamily="34" charset="0"/>
              </a:rPr>
              <a:t> locus antigens (HLAs) studies.</a:t>
            </a:r>
            <a:endParaRPr kumimoji="1" lang="zh-CN" altLang="en-US" sz="2400" dirty="0">
              <a:latin typeface="Arial" pitchFamily="34" charset="0"/>
              <a:ea typeface="楷体_GB2312" pitchFamily="49" charset="-122"/>
              <a:cs typeface="Arial" pitchFamily="34" charset="0"/>
            </a:endParaRPr>
          </a:p>
          <a:p>
            <a:pPr>
              <a:buFont typeface="Wingdings" pitchFamily="2" charset="2"/>
              <a:buChar char="Ø"/>
            </a:pPr>
            <a:endParaRPr kumimoji="1" lang="zh-CN" altLang="en-US" sz="2400" dirty="0">
              <a:latin typeface="Arial" pitchFamily="34" charset="0"/>
              <a:ea typeface="楷体_GB2312" pitchFamily="49" charset="-122"/>
              <a:cs typeface="Arial" pitchFamily="34" charset="0"/>
            </a:endParaRPr>
          </a:p>
        </p:txBody>
      </p:sp>
      <p:sp>
        <p:nvSpPr>
          <p:cNvPr id="5" name="AutoShape 34"/>
          <p:cNvSpPr>
            <a:spLocks noChangeArrowheads="1"/>
          </p:cNvSpPr>
          <p:nvPr/>
        </p:nvSpPr>
        <p:spPr bwMode="auto">
          <a:xfrm>
            <a:off x="719138" y="765175"/>
            <a:ext cx="5508625" cy="647700"/>
          </a:xfrm>
          <a:prstGeom prst="flowChartPredefinedProcess">
            <a:avLst/>
          </a:prstGeom>
          <a:solidFill>
            <a:schemeClr val="accent2">
              <a:lumMod val="60000"/>
              <a:lumOff val="40000"/>
            </a:schemeClr>
          </a:solid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黑体" pitchFamily="2" charset="-122"/>
              </a:rPr>
              <a:t>Epidemiology </a:t>
            </a:r>
          </a:p>
        </p:txBody>
      </p:sp>
      <p:sp>
        <p:nvSpPr>
          <p:cNvPr id="8" name="圆角矩形 7"/>
          <p:cNvSpPr/>
          <p:nvPr/>
        </p:nvSpPr>
        <p:spPr>
          <a:xfrm>
            <a:off x="1331640" y="5789982"/>
            <a:ext cx="6929486" cy="1021556"/>
          </a:xfrm>
          <a:prstGeom prst="roundRect">
            <a:avLst/>
          </a:prstGeom>
          <a:solidFill>
            <a:schemeClr val="accent2">
              <a:lumMod val="20000"/>
              <a:lumOff val="80000"/>
            </a:schemeClr>
          </a:solidFill>
          <a:ln w="28575">
            <a:solidFill>
              <a:schemeClr val="accent1">
                <a:lumMod val="50000"/>
              </a:schemeClr>
            </a:solidFill>
          </a:ln>
        </p:spPr>
        <p:txBody>
          <a:bodyPr wrap="square">
            <a:spAutoFit/>
          </a:bodyPr>
          <a:lstStyle/>
          <a:p>
            <a:r>
              <a:rPr lang="en-US" altLang="zh-CN" dirty="0" smtClean="0"/>
              <a:t>These epidemiologic data point to both a genetic susceptibility and some environmental factor that is encountered in childhood and, after years of latency, evokes the disease.</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穿越">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7810</TotalTime>
  <Words>4711</Words>
  <Application>Microsoft Office PowerPoint</Application>
  <PresentationFormat>全屏显示(4:3)</PresentationFormat>
  <Paragraphs>564</Paragraphs>
  <Slides>67</Slides>
  <Notes>47</Notes>
  <HiddenSlides>7</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67</vt:i4>
      </vt:variant>
    </vt:vector>
  </HeadingPairs>
  <TitlesOfParts>
    <vt:vector size="69" baseType="lpstr">
      <vt:lpstr>流畅</vt:lpstr>
      <vt:lpstr>演示文稿</vt:lpstr>
      <vt:lpstr>Multiple Sclerosis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The End!</vt:lpstr>
    </vt:vector>
  </TitlesOfParts>
  <Company>哈医大二院</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Multiple         Sclerosis</dc:title>
  <dc:creator>质控办</dc:creator>
  <cp:lastModifiedBy>ThinkPad</cp:lastModifiedBy>
  <cp:revision>244</cp:revision>
  <dcterms:created xsi:type="dcterms:W3CDTF">2014-10-27T12:54:54Z</dcterms:created>
  <dcterms:modified xsi:type="dcterms:W3CDTF">2019-12-01T16:54:19Z</dcterms:modified>
</cp:coreProperties>
</file>